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42"/>
  </p:notesMasterIdLst>
  <p:sldIdLst>
    <p:sldId id="256" r:id="rId2"/>
    <p:sldId id="257" r:id="rId3"/>
    <p:sldId id="258" r:id="rId4"/>
    <p:sldId id="292" r:id="rId5"/>
    <p:sldId id="286" r:id="rId6"/>
    <p:sldId id="287" r:id="rId7"/>
    <p:sldId id="259" r:id="rId8"/>
    <p:sldId id="260" r:id="rId9"/>
    <p:sldId id="288" r:id="rId10"/>
    <p:sldId id="289" r:id="rId11"/>
    <p:sldId id="263" r:id="rId12"/>
    <p:sldId id="290" r:id="rId13"/>
    <p:sldId id="291" r:id="rId14"/>
    <p:sldId id="261" r:id="rId15"/>
    <p:sldId id="295" r:id="rId16"/>
    <p:sldId id="296" r:id="rId17"/>
    <p:sldId id="262" r:id="rId18"/>
    <p:sldId id="307" r:id="rId19"/>
    <p:sldId id="306" r:id="rId20"/>
    <p:sldId id="264" r:id="rId21"/>
    <p:sldId id="265" r:id="rId22"/>
    <p:sldId id="302" r:id="rId23"/>
    <p:sldId id="297" r:id="rId24"/>
    <p:sldId id="273" r:id="rId25"/>
    <p:sldId id="298" r:id="rId26"/>
    <p:sldId id="304" r:id="rId27"/>
    <p:sldId id="299" r:id="rId28"/>
    <p:sldId id="303" r:id="rId29"/>
    <p:sldId id="300" r:id="rId30"/>
    <p:sldId id="305" r:id="rId31"/>
    <p:sldId id="301" r:id="rId32"/>
    <p:sldId id="276" r:id="rId33"/>
    <p:sldId id="293" r:id="rId34"/>
    <p:sldId id="277" r:id="rId35"/>
    <p:sldId id="278" r:id="rId36"/>
    <p:sldId id="294" r:id="rId37"/>
    <p:sldId id="280" r:id="rId38"/>
    <p:sldId id="281" r:id="rId39"/>
    <p:sldId id="284" r:id="rId40"/>
    <p:sldId id="285" r:id="rId4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270183-F0E8-98D0-6062-BF28E6AB653A}" v="333" dt="2024-10-31T09:50:49.313"/>
    <p1510:client id="{45B3B0F9-8B20-A84A-A4FD-E294D62586E0}" v="45" dt="2024-10-31T14:40:51.790"/>
    <p1510:client id="{651E3B35-40F7-1442-9AD6-1EB7F61041C7}" v="566" dt="2024-10-31T14:34:10.305"/>
    <p1510:client id="{7958A2EE-C8EB-8362-1274-AF9EE44DC389}" v="72" dt="2024-10-31T10:17:53.434"/>
    <p1510:client id="{A66517B6-E92F-97F6-FD5D-4B9B1A592C7A}" v="1536" dt="2024-10-31T12:10:31.5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309b087e7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309b087e7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E27C3F38-83A1-3C46-6E94-58C7D6E54737}"/>
            </a:ext>
          </a:extLst>
        </p:cNvPr>
        <p:cNvGrpSpPr/>
        <p:nvPr/>
      </p:nvGrpSpPr>
      <p:grpSpPr>
        <a:xfrm>
          <a:off x="0" y="0"/>
          <a:ext cx="0" cy="0"/>
          <a:chOff x="0" y="0"/>
          <a:chExt cx="0" cy="0"/>
        </a:xfrm>
      </p:grpSpPr>
      <p:sp>
        <p:nvSpPr>
          <p:cNvPr id="82" name="Google Shape;82;g309b087e7d6_0_0:notes">
            <a:extLst>
              <a:ext uri="{FF2B5EF4-FFF2-40B4-BE49-F238E27FC236}">
                <a16:creationId xmlns:a16="http://schemas.microsoft.com/office/drawing/2014/main" id="{3BB7EFA1-BF3E-5138-56F7-BEFDA900FE0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309b087e7d6_0_0:notes">
            <a:extLst>
              <a:ext uri="{FF2B5EF4-FFF2-40B4-BE49-F238E27FC236}">
                <a16:creationId xmlns:a16="http://schemas.microsoft.com/office/drawing/2014/main" id="{69383531-968C-0448-CEFF-F0AF139338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73521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BF1B1EB9-2EC1-B17F-13B5-A26BDB14B5AF}"/>
            </a:ext>
          </a:extLst>
        </p:cNvPr>
        <p:cNvGrpSpPr/>
        <p:nvPr/>
      </p:nvGrpSpPr>
      <p:grpSpPr>
        <a:xfrm>
          <a:off x="0" y="0"/>
          <a:ext cx="0" cy="0"/>
          <a:chOff x="0" y="0"/>
          <a:chExt cx="0" cy="0"/>
        </a:xfrm>
      </p:grpSpPr>
      <p:sp>
        <p:nvSpPr>
          <p:cNvPr id="82" name="Google Shape;82;g309b087e7d6_0_0:notes">
            <a:extLst>
              <a:ext uri="{FF2B5EF4-FFF2-40B4-BE49-F238E27FC236}">
                <a16:creationId xmlns:a16="http://schemas.microsoft.com/office/drawing/2014/main" id="{71ED97A7-7114-BC99-EE62-844FD822F0F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309b087e7d6_0_0:notes">
            <a:extLst>
              <a:ext uri="{FF2B5EF4-FFF2-40B4-BE49-F238E27FC236}">
                <a16:creationId xmlns:a16="http://schemas.microsoft.com/office/drawing/2014/main" id="{C5516203-B107-0189-E6F3-0E310A04BA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860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09b9d7b40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09b9d7b409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9C1637B0-C595-D3E6-8B14-B1D25A069165}"/>
            </a:ext>
          </a:extLst>
        </p:cNvPr>
        <p:cNvGrpSpPr/>
        <p:nvPr/>
      </p:nvGrpSpPr>
      <p:grpSpPr>
        <a:xfrm>
          <a:off x="0" y="0"/>
          <a:ext cx="0" cy="0"/>
          <a:chOff x="0" y="0"/>
          <a:chExt cx="0" cy="0"/>
        </a:xfrm>
      </p:grpSpPr>
      <p:sp>
        <p:nvSpPr>
          <p:cNvPr id="88" name="Google Shape;88;g309b9d7b409_0_12:notes">
            <a:extLst>
              <a:ext uri="{FF2B5EF4-FFF2-40B4-BE49-F238E27FC236}">
                <a16:creationId xmlns:a16="http://schemas.microsoft.com/office/drawing/2014/main" id="{28F5C587-1C61-87F9-05BF-79913226F7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09b9d7b409_0_12:notes">
            <a:extLst>
              <a:ext uri="{FF2B5EF4-FFF2-40B4-BE49-F238E27FC236}">
                <a16:creationId xmlns:a16="http://schemas.microsoft.com/office/drawing/2014/main" id="{90F2B73A-9DBE-C82F-CDB3-4E999ADBFF4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16694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FAA51656-11C0-B1E6-CAFA-C0B55DDAB7C2}"/>
            </a:ext>
          </a:extLst>
        </p:cNvPr>
        <p:cNvGrpSpPr/>
        <p:nvPr/>
      </p:nvGrpSpPr>
      <p:grpSpPr>
        <a:xfrm>
          <a:off x="0" y="0"/>
          <a:ext cx="0" cy="0"/>
          <a:chOff x="0" y="0"/>
          <a:chExt cx="0" cy="0"/>
        </a:xfrm>
      </p:grpSpPr>
      <p:sp>
        <p:nvSpPr>
          <p:cNvPr id="88" name="Google Shape;88;g309b9d7b409_0_12:notes">
            <a:extLst>
              <a:ext uri="{FF2B5EF4-FFF2-40B4-BE49-F238E27FC236}">
                <a16:creationId xmlns:a16="http://schemas.microsoft.com/office/drawing/2014/main" id="{D9C4AEE5-8609-F5AF-CE92-3BC44F17C39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09b9d7b409_0_12:notes">
            <a:extLst>
              <a:ext uri="{FF2B5EF4-FFF2-40B4-BE49-F238E27FC236}">
                <a16:creationId xmlns:a16="http://schemas.microsoft.com/office/drawing/2014/main" id="{9A5D02F2-9874-3F56-AE45-2D52F2DC405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32881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099c5d3eb1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099c5d3eb1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09b9d7b40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09b9d7b40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a:extLst>
            <a:ext uri="{FF2B5EF4-FFF2-40B4-BE49-F238E27FC236}">
              <a16:creationId xmlns:a16="http://schemas.microsoft.com/office/drawing/2014/main" id="{BC44800A-0D12-E71B-238A-66DEC2B14845}"/>
            </a:ext>
          </a:extLst>
        </p:cNvPr>
        <p:cNvGrpSpPr/>
        <p:nvPr/>
      </p:nvGrpSpPr>
      <p:grpSpPr>
        <a:xfrm>
          <a:off x="0" y="0"/>
          <a:ext cx="0" cy="0"/>
          <a:chOff x="0" y="0"/>
          <a:chExt cx="0" cy="0"/>
        </a:xfrm>
      </p:grpSpPr>
      <p:sp>
        <p:nvSpPr>
          <p:cNvPr id="106" name="Google Shape;106;g309b9d7b409_0_5:notes">
            <a:extLst>
              <a:ext uri="{FF2B5EF4-FFF2-40B4-BE49-F238E27FC236}">
                <a16:creationId xmlns:a16="http://schemas.microsoft.com/office/drawing/2014/main" id="{6DB6B90C-A44F-7B2F-20EC-9D79E4F6F2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09b9d7b409_0_5:notes">
            <a:extLst>
              <a:ext uri="{FF2B5EF4-FFF2-40B4-BE49-F238E27FC236}">
                <a16:creationId xmlns:a16="http://schemas.microsoft.com/office/drawing/2014/main" id="{917B77FF-6370-19C6-2C8B-144132E0F8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82044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a:extLst>
            <a:ext uri="{FF2B5EF4-FFF2-40B4-BE49-F238E27FC236}">
              <a16:creationId xmlns:a16="http://schemas.microsoft.com/office/drawing/2014/main" id="{D498D63B-89CA-7C65-B876-6CA42F0AD97E}"/>
            </a:ext>
          </a:extLst>
        </p:cNvPr>
        <p:cNvGrpSpPr/>
        <p:nvPr/>
      </p:nvGrpSpPr>
      <p:grpSpPr>
        <a:xfrm>
          <a:off x="0" y="0"/>
          <a:ext cx="0" cy="0"/>
          <a:chOff x="0" y="0"/>
          <a:chExt cx="0" cy="0"/>
        </a:xfrm>
      </p:grpSpPr>
      <p:sp>
        <p:nvSpPr>
          <p:cNvPr id="106" name="Google Shape;106;g309b9d7b409_0_5:notes">
            <a:extLst>
              <a:ext uri="{FF2B5EF4-FFF2-40B4-BE49-F238E27FC236}">
                <a16:creationId xmlns:a16="http://schemas.microsoft.com/office/drawing/2014/main" id="{5D3A0F3A-095B-ABC0-E5E2-0D273F155D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09b9d7b409_0_5:notes">
            <a:extLst>
              <a:ext uri="{FF2B5EF4-FFF2-40B4-BE49-F238E27FC236}">
                <a16:creationId xmlns:a16="http://schemas.microsoft.com/office/drawing/2014/main" id="{2FD1FF22-85C2-9E07-40D4-99EBA53F52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1058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099c5d3eb1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099c5d3eb1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a:extLst>
            <a:ext uri="{FF2B5EF4-FFF2-40B4-BE49-F238E27FC236}">
              <a16:creationId xmlns:a16="http://schemas.microsoft.com/office/drawing/2014/main" id="{B763C664-DF07-3521-CDDE-8673A40A7F82}"/>
            </a:ext>
          </a:extLst>
        </p:cNvPr>
        <p:cNvGrpSpPr/>
        <p:nvPr/>
      </p:nvGrpSpPr>
      <p:grpSpPr>
        <a:xfrm>
          <a:off x="0" y="0"/>
          <a:ext cx="0" cy="0"/>
          <a:chOff x="0" y="0"/>
          <a:chExt cx="0" cy="0"/>
        </a:xfrm>
      </p:grpSpPr>
      <p:sp>
        <p:nvSpPr>
          <p:cNvPr id="106" name="Google Shape;106;g309b9d7b409_0_5:notes">
            <a:extLst>
              <a:ext uri="{FF2B5EF4-FFF2-40B4-BE49-F238E27FC236}">
                <a16:creationId xmlns:a16="http://schemas.microsoft.com/office/drawing/2014/main" id="{7788A25A-8414-A692-9142-75ECF728C2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09b9d7b409_0_5:notes">
            <a:extLst>
              <a:ext uri="{FF2B5EF4-FFF2-40B4-BE49-F238E27FC236}">
                <a16:creationId xmlns:a16="http://schemas.microsoft.com/office/drawing/2014/main" id="{BB918209-191B-56A5-A262-1988656D07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39078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a:extLst>
            <a:ext uri="{FF2B5EF4-FFF2-40B4-BE49-F238E27FC236}">
              <a16:creationId xmlns:a16="http://schemas.microsoft.com/office/drawing/2014/main" id="{C0F248A5-D305-7FC3-13F6-06504C26CFF1}"/>
            </a:ext>
          </a:extLst>
        </p:cNvPr>
        <p:cNvGrpSpPr/>
        <p:nvPr/>
      </p:nvGrpSpPr>
      <p:grpSpPr>
        <a:xfrm>
          <a:off x="0" y="0"/>
          <a:ext cx="0" cy="0"/>
          <a:chOff x="0" y="0"/>
          <a:chExt cx="0" cy="0"/>
        </a:xfrm>
      </p:grpSpPr>
      <p:sp>
        <p:nvSpPr>
          <p:cNvPr id="106" name="Google Shape;106;g309b9d7b409_0_5:notes">
            <a:extLst>
              <a:ext uri="{FF2B5EF4-FFF2-40B4-BE49-F238E27FC236}">
                <a16:creationId xmlns:a16="http://schemas.microsoft.com/office/drawing/2014/main" id="{B2B33418-37DC-FAD3-9966-D9E58F3DD4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09b9d7b409_0_5:notes">
            <a:extLst>
              <a:ext uri="{FF2B5EF4-FFF2-40B4-BE49-F238E27FC236}">
                <a16:creationId xmlns:a16="http://schemas.microsoft.com/office/drawing/2014/main" id="{0A94C916-301B-75B5-EC19-A4FAF83478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50600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a:extLst>
            <a:ext uri="{FF2B5EF4-FFF2-40B4-BE49-F238E27FC236}">
              <a16:creationId xmlns:a16="http://schemas.microsoft.com/office/drawing/2014/main" id="{830012EE-2C40-A8C4-F6CF-D40C37D6408F}"/>
            </a:ext>
          </a:extLst>
        </p:cNvPr>
        <p:cNvGrpSpPr/>
        <p:nvPr/>
      </p:nvGrpSpPr>
      <p:grpSpPr>
        <a:xfrm>
          <a:off x="0" y="0"/>
          <a:ext cx="0" cy="0"/>
          <a:chOff x="0" y="0"/>
          <a:chExt cx="0" cy="0"/>
        </a:xfrm>
      </p:grpSpPr>
      <p:sp>
        <p:nvSpPr>
          <p:cNvPr id="106" name="Google Shape;106;g309b9d7b409_0_5:notes">
            <a:extLst>
              <a:ext uri="{FF2B5EF4-FFF2-40B4-BE49-F238E27FC236}">
                <a16:creationId xmlns:a16="http://schemas.microsoft.com/office/drawing/2014/main" id="{4DDC0405-71A8-9529-44B5-8A66AFACF0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09b9d7b409_0_5:notes">
            <a:extLst>
              <a:ext uri="{FF2B5EF4-FFF2-40B4-BE49-F238E27FC236}">
                <a16:creationId xmlns:a16="http://schemas.microsoft.com/office/drawing/2014/main" id="{EA234663-D764-A1CC-DA12-BD59226A36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6359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a:extLst>
            <a:ext uri="{FF2B5EF4-FFF2-40B4-BE49-F238E27FC236}">
              <a16:creationId xmlns:a16="http://schemas.microsoft.com/office/drawing/2014/main" id="{6BC6DEC4-BCF0-359F-F85F-C72EB680D6AC}"/>
            </a:ext>
          </a:extLst>
        </p:cNvPr>
        <p:cNvGrpSpPr/>
        <p:nvPr/>
      </p:nvGrpSpPr>
      <p:grpSpPr>
        <a:xfrm>
          <a:off x="0" y="0"/>
          <a:ext cx="0" cy="0"/>
          <a:chOff x="0" y="0"/>
          <a:chExt cx="0" cy="0"/>
        </a:xfrm>
      </p:grpSpPr>
      <p:sp>
        <p:nvSpPr>
          <p:cNvPr id="106" name="Google Shape;106;g309b9d7b409_0_5:notes">
            <a:extLst>
              <a:ext uri="{FF2B5EF4-FFF2-40B4-BE49-F238E27FC236}">
                <a16:creationId xmlns:a16="http://schemas.microsoft.com/office/drawing/2014/main" id="{C9AD9309-69E1-D105-1FAC-7E5B5BF6F4C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09b9d7b409_0_5:notes">
            <a:extLst>
              <a:ext uri="{FF2B5EF4-FFF2-40B4-BE49-F238E27FC236}">
                <a16:creationId xmlns:a16="http://schemas.microsoft.com/office/drawing/2014/main" id="{8D19A821-A717-42C0-BC63-8FF6D31C92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93446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a:extLst>
            <a:ext uri="{FF2B5EF4-FFF2-40B4-BE49-F238E27FC236}">
              <a16:creationId xmlns:a16="http://schemas.microsoft.com/office/drawing/2014/main" id="{6DC0DD47-DB1A-C307-A4F4-03528FFA2C0B}"/>
            </a:ext>
          </a:extLst>
        </p:cNvPr>
        <p:cNvGrpSpPr/>
        <p:nvPr/>
      </p:nvGrpSpPr>
      <p:grpSpPr>
        <a:xfrm>
          <a:off x="0" y="0"/>
          <a:ext cx="0" cy="0"/>
          <a:chOff x="0" y="0"/>
          <a:chExt cx="0" cy="0"/>
        </a:xfrm>
      </p:grpSpPr>
      <p:sp>
        <p:nvSpPr>
          <p:cNvPr id="106" name="Google Shape;106;g309b9d7b409_0_5:notes">
            <a:extLst>
              <a:ext uri="{FF2B5EF4-FFF2-40B4-BE49-F238E27FC236}">
                <a16:creationId xmlns:a16="http://schemas.microsoft.com/office/drawing/2014/main" id="{AFAE2945-8FE8-2A5D-0659-2C4711E7AA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09b9d7b409_0_5:notes">
            <a:extLst>
              <a:ext uri="{FF2B5EF4-FFF2-40B4-BE49-F238E27FC236}">
                <a16:creationId xmlns:a16="http://schemas.microsoft.com/office/drawing/2014/main" id="{339A7F1C-6FC1-13A5-9EEF-7A1AD28B17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95272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a:extLst>
            <a:ext uri="{FF2B5EF4-FFF2-40B4-BE49-F238E27FC236}">
              <a16:creationId xmlns:a16="http://schemas.microsoft.com/office/drawing/2014/main" id="{12A4D3AF-99EA-BC13-C337-D949B9430071}"/>
            </a:ext>
          </a:extLst>
        </p:cNvPr>
        <p:cNvGrpSpPr/>
        <p:nvPr/>
      </p:nvGrpSpPr>
      <p:grpSpPr>
        <a:xfrm>
          <a:off x="0" y="0"/>
          <a:ext cx="0" cy="0"/>
          <a:chOff x="0" y="0"/>
          <a:chExt cx="0" cy="0"/>
        </a:xfrm>
      </p:grpSpPr>
      <p:sp>
        <p:nvSpPr>
          <p:cNvPr id="106" name="Google Shape;106;g309b9d7b409_0_5:notes">
            <a:extLst>
              <a:ext uri="{FF2B5EF4-FFF2-40B4-BE49-F238E27FC236}">
                <a16:creationId xmlns:a16="http://schemas.microsoft.com/office/drawing/2014/main" id="{680BAFEA-8B21-E469-54DE-29F857C25F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09b9d7b409_0_5:notes">
            <a:extLst>
              <a:ext uri="{FF2B5EF4-FFF2-40B4-BE49-F238E27FC236}">
                <a16:creationId xmlns:a16="http://schemas.microsoft.com/office/drawing/2014/main" id="{AA14B4B2-C021-9374-963F-7801F0E058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67793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a:extLst>
            <a:ext uri="{FF2B5EF4-FFF2-40B4-BE49-F238E27FC236}">
              <a16:creationId xmlns:a16="http://schemas.microsoft.com/office/drawing/2014/main" id="{0FBE0028-CA19-2EDD-B339-152300645144}"/>
            </a:ext>
          </a:extLst>
        </p:cNvPr>
        <p:cNvGrpSpPr/>
        <p:nvPr/>
      </p:nvGrpSpPr>
      <p:grpSpPr>
        <a:xfrm>
          <a:off x="0" y="0"/>
          <a:ext cx="0" cy="0"/>
          <a:chOff x="0" y="0"/>
          <a:chExt cx="0" cy="0"/>
        </a:xfrm>
      </p:grpSpPr>
      <p:sp>
        <p:nvSpPr>
          <p:cNvPr id="106" name="Google Shape;106;g309b9d7b409_0_5:notes">
            <a:extLst>
              <a:ext uri="{FF2B5EF4-FFF2-40B4-BE49-F238E27FC236}">
                <a16:creationId xmlns:a16="http://schemas.microsoft.com/office/drawing/2014/main" id="{93536D20-78BB-9883-D889-4778890C627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09b9d7b409_0_5:notes">
            <a:extLst>
              <a:ext uri="{FF2B5EF4-FFF2-40B4-BE49-F238E27FC236}">
                <a16:creationId xmlns:a16="http://schemas.microsoft.com/office/drawing/2014/main" id="{BA563C2D-B6BE-713D-6A90-A60E89AECD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2849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30a08406ff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30a08406ff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30a08406ff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30a08406ff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99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30a08406ff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30a08406ff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14819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30a08406ff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30a08406ff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91395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099c5d3eb1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099c5d3eb1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099c5d3eb1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099c5d3eb1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099c5d3eb1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099c5d3eb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74633" y="3766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err="1">
                <a:solidFill>
                  <a:schemeClr val="lt1"/>
                </a:solidFill>
                <a:latin typeface="Georgia"/>
                <a:ea typeface="Georgia"/>
                <a:cs typeface="Georgia"/>
                <a:sym typeface="Georgia"/>
              </a:rPr>
              <a:t>Retinanet</a:t>
            </a:r>
            <a:endParaRPr>
              <a:solidFill>
                <a:schemeClr val="lt1"/>
              </a:solidFill>
              <a:latin typeface="Georgia"/>
              <a:ea typeface="Georgia"/>
              <a:cs typeface="Georgia"/>
              <a:sym typeface="Georgia"/>
            </a:endParaRPr>
          </a:p>
        </p:txBody>
      </p:sp>
      <p:sp>
        <p:nvSpPr>
          <p:cNvPr id="55" name="Google Shape;55;p13"/>
          <p:cNvSpPr txBox="1">
            <a:spLocks noGrp="1"/>
          </p:cNvSpPr>
          <p:nvPr>
            <p:ph type="subTitle" idx="1"/>
          </p:nvPr>
        </p:nvSpPr>
        <p:spPr>
          <a:xfrm>
            <a:off x="311700" y="2379650"/>
            <a:ext cx="8520600" cy="7926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 sz="1600">
                <a:solidFill>
                  <a:schemeClr val="lt1"/>
                </a:solidFill>
                <a:latin typeface="Georgia"/>
                <a:ea typeface="Georgia"/>
                <a:cs typeface="Georgia"/>
                <a:sym typeface="Georgia"/>
              </a:rPr>
              <a:t>AI-Driven Multi-Class Eye Disease Detection and Classification System</a:t>
            </a:r>
            <a:endParaRPr sz="1600">
              <a:solidFill>
                <a:schemeClr val="lt1"/>
              </a:solidFill>
              <a:latin typeface="Georgia"/>
              <a:ea typeface="Georgia"/>
              <a:cs typeface="Georgia"/>
              <a:sym typeface="Georgia"/>
            </a:endParaRPr>
          </a:p>
          <a:p>
            <a:pPr marL="0" indent="0">
              <a:lnSpc>
                <a:spcPct val="150000"/>
              </a:lnSpc>
            </a:pPr>
            <a:r>
              <a:rPr lang="en-US" sz="1800">
                <a:solidFill>
                  <a:schemeClr val="lt1"/>
                </a:solidFill>
                <a:latin typeface="Georgia"/>
                <a:ea typeface="Georgia"/>
                <a:cs typeface="Georgia"/>
              </a:rPr>
              <a:t>GROUP 16</a:t>
            </a:r>
            <a:endParaRPr sz="1600">
              <a:solidFill>
                <a:schemeClr val="lt1"/>
              </a:solidFill>
              <a:latin typeface="Georgia"/>
              <a:ea typeface="Georgia"/>
              <a:cs typeface="Georgia"/>
              <a:sym typeface="Georgia"/>
            </a:endParaRPr>
          </a:p>
          <a:p>
            <a:pPr marL="0" indent="0" algn="r"/>
            <a:endParaRPr lang="en" sz="1600">
              <a:solidFill>
                <a:schemeClr val="lt1"/>
              </a:solidFill>
              <a:latin typeface="Georgia"/>
              <a:ea typeface="Georgia"/>
              <a:cs typeface="Georgia"/>
              <a:sym typeface="Georgia"/>
            </a:endParaRPr>
          </a:p>
          <a:p>
            <a:pPr marL="0" indent="0" algn="r"/>
            <a:endParaRPr lang="en" sz="1600">
              <a:solidFill>
                <a:schemeClr val="lt1"/>
              </a:solidFill>
              <a:latin typeface="Georgia"/>
              <a:ea typeface="Georgia"/>
              <a:cs typeface="Georgia"/>
            </a:endParaRPr>
          </a:p>
          <a:p>
            <a:pPr marL="0" indent="0" algn="r"/>
            <a:r>
              <a:rPr lang="en" sz="1600" err="1">
                <a:solidFill>
                  <a:schemeClr val="lt1"/>
                </a:solidFill>
                <a:latin typeface="Georgia"/>
                <a:ea typeface="Georgia"/>
                <a:cs typeface="Georgia"/>
                <a:sym typeface="Georgia"/>
              </a:rPr>
              <a:t>Palaniselvam</a:t>
            </a:r>
            <a:r>
              <a:rPr lang="en" sz="1600">
                <a:solidFill>
                  <a:schemeClr val="lt1"/>
                </a:solidFill>
                <a:latin typeface="Georgia"/>
                <a:ea typeface="Georgia"/>
                <a:cs typeface="Georgia"/>
                <a:sym typeface="Georgia"/>
              </a:rPr>
              <a:t> Priyanka (Team Leader) - A0307250R</a:t>
            </a:r>
            <a:endParaRPr lang="en" sz="1600">
              <a:solidFill>
                <a:schemeClr val="lt1"/>
              </a:solidFill>
              <a:latin typeface="Georgia"/>
              <a:ea typeface="Georgia"/>
              <a:cs typeface="Georgia"/>
            </a:endParaRPr>
          </a:p>
          <a:p>
            <a:pPr marL="0" indent="0" algn="r"/>
            <a:r>
              <a:rPr lang="en" sz="1600">
                <a:solidFill>
                  <a:schemeClr val="lt1"/>
                </a:solidFill>
                <a:latin typeface="Georgia"/>
                <a:ea typeface="Georgia"/>
                <a:cs typeface="Georgia"/>
                <a:sym typeface="Georgia"/>
              </a:rPr>
              <a:t>Dharshini Chellappa Chetty Rajan - A0307202X</a:t>
            </a:r>
            <a:endParaRPr lang="en" sz="1600">
              <a:solidFill>
                <a:schemeClr val="lt1"/>
              </a:solidFill>
              <a:latin typeface="Georgia"/>
              <a:ea typeface="Georgia"/>
              <a:cs typeface="Georgia"/>
            </a:endParaRPr>
          </a:p>
          <a:p>
            <a:pPr marL="0" indent="0" algn="r"/>
            <a:r>
              <a:rPr lang="en" sz="1600">
                <a:solidFill>
                  <a:schemeClr val="lt1"/>
                </a:solidFill>
                <a:latin typeface="Georgia"/>
                <a:ea typeface="Georgia"/>
                <a:cs typeface="Georgia"/>
                <a:sym typeface="Georgia"/>
              </a:rPr>
              <a:t>Sweta </a:t>
            </a:r>
            <a:r>
              <a:rPr lang="en" sz="1600" err="1">
                <a:solidFill>
                  <a:schemeClr val="lt1"/>
                </a:solidFill>
                <a:latin typeface="Georgia"/>
                <a:ea typeface="Georgia"/>
                <a:cs typeface="Georgia"/>
                <a:sym typeface="Georgia"/>
              </a:rPr>
              <a:t>Pattnaik</a:t>
            </a:r>
            <a:r>
              <a:rPr lang="en" sz="1600">
                <a:solidFill>
                  <a:schemeClr val="lt1"/>
                </a:solidFill>
                <a:latin typeface="Georgia"/>
                <a:ea typeface="Georgia"/>
                <a:cs typeface="Georgia"/>
                <a:sym typeface="Georgia"/>
              </a:rPr>
              <a:t> - A0296537M</a:t>
            </a:r>
            <a:endParaRPr sz="1600">
              <a:solidFill>
                <a:schemeClr val="lt1"/>
              </a:solidFill>
              <a:latin typeface="Georgia"/>
              <a:ea typeface="Georgia"/>
              <a:cs typeface="Georgia"/>
            </a:endParaRPr>
          </a:p>
          <a:p>
            <a:pPr marL="0" lvl="0" indent="0" algn="r" rtl="0">
              <a:spcBef>
                <a:spcPts val="0"/>
              </a:spcBef>
              <a:spcAft>
                <a:spcPts val="0"/>
              </a:spcAft>
              <a:buNone/>
            </a:pPr>
            <a:endParaRPr sz="1600">
              <a:solidFill>
                <a:schemeClr val="lt1"/>
              </a:solidFill>
              <a:latin typeface="Georgia"/>
              <a:ea typeface="Georgia"/>
              <a:cs typeface="Georgia"/>
            </a:endParaRPr>
          </a:p>
          <a:p>
            <a:pPr marL="0" lvl="0" indent="0" algn="ctr" rtl="0">
              <a:spcBef>
                <a:spcPts val="0"/>
              </a:spcBef>
              <a:spcAft>
                <a:spcPts val="0"/>
              </a:spcAft>
              <a:buNone/>
            </a:pP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e chart with numbers and symbols&#10;&#10;Description automatically generated">
            <a:extLst>
              <a:ext uri="{FF2B5EF4-FFF2-40B4-BE49-F238E27FC236}">
                <a16:creationId xmlns:a16="http://schemas.microsoft.com/office/drawing/2014/main" id="{C2A08E9C-3AC0-5DF0-3129-F37305644DB1}"/>
              </a:ext>
            </a:extLst>
          </p:cNvPr>
          <p:cNvPicPr>
            <a:picLocks noChangeAspect="1"/>
          </p:cNvPicPr>
          <p:nvPr/>
        </p:nvPicPr>
        <p:blipFill>
          <a:blip r:embed="rId2"/>
          <a:stretch>
            <a:fillRect/>
          </a:stretch>
        </p:blipFill>
        <p:spPr>
          <a:xfrm>
            <a:off x="1810941" y="368499"/>
            <a:ext cx="5790009" cy="4620815"/>
          </a:xfrm>
          <a:prstGeom prst="rect">
            <a:avLst/>
          </a:prstGeom>
        </p:spPr>
      </p:pic>
      <p:sp>
        <p:nvSpPr>
          <p:cNvPr id="3" name="Google Shape;98;p20">
            <a:extLst>
              <a:ext uri="{FF2B5EF4-FFF2-40B4-BE49-F238E27FC236}">
                <a16:creationId xmlns:a16="http://schemas.microsoft.com/office/drawing/2014/main" id="{79C0F347-C947-386B-CBB6-AC5D26718725}"/>
              </a:ext>
            </a:extLst>
          </p:cNvPr>
          <p:cNvSpPr txBox="1">
            <a:spLocks/>
          </p:cNvSpPr>
          <p:nvPr/>
        </p:nvSpPr>
        <p:spPr>
          <a:xfrm>
            <a:off x="311700" y="65818"/>
            <a:ext cx="8520600" cy="3416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5000"/>
              </a:lnSpc>
            </a:pPr>
            <a:r>
              <a:rPr lang="en-US" sz="1500" b="1">
                <a:solidFill>
                  <a:schemeClr val="dk1"/>
                </a:solidFill>
                <a:latin typeface="Georgia"/>
                <a:ea typeface="Georgia"/>
                <a:cs typeface="Georgia"/>
                <a:sym typeface="Georgia"/>
              </a:rPr>
              <a:t>ODIR-5Kclass distribution</a:t>
            </a:r>
            <a:r>
              <a:rPr lang="en-US" sz="1500">
                <a:solidFill>
                  <a:schemeClr val="dk1"/>
                </a:solidFill>
              </a:rPr>
              <a:t>	</a:t>
            </a:r>
          </a:p>
          <a:p>
            <a:pPr marL="457200">
              <a:lnSpc>
                <a:spcPct val="95000"/>
              </a:lnSpc>
              <a:spcBef>
                <a:spcPts val="1200"/>
              </a:spcBef>
            </a:pPr>
            <a:endParaRPr lang="en-US" sz="1500">
              <a:solidFill>
                <a:schemeClr val="dk1"/>
              </a:solidFill>
              <a:latin typeface="Georgia"/>
              <a:ea typeface="Georgia"/>
              <a:cs typeface="Georgia"/>
              <a:sym typeface="Georgia"/>
            </a:endParaRPr>
          </a:p>
          <a:p>
            <a:pPr marL="457200">
              <a:lnSpc>
                <a:spcPct val="95000"/>
              </a:lnSpc>
              <a:spcBef>
                <a:spcPts val="1200"/>
              </a:spcBef>
            </a:pPr>
            <a:endParaRPr lang="en-US" sz="1500">
              <a:solidFill>
                <a:schemeClr val="dk1"/>
              </a:solidFill>
            </a:endParaRPr>
          </a:p>
          <a:p>
            <a:pPr marL="457200">
              <a:lnSpc>
                <a:spcPct val="95000"/>
              </a:lnSpc>
              <a:spcBef>
                <a:spcPts val="1200"/>
              </a:spcBef>
            </a:pPr>
            <a:endParaRPr lang="en-US" sz="1500">
              <a:solidFill>
                <a:schemeClr val="dk1"/>
              </a:solidFill>
              <a:latin typeface="Georgia"/>
              <a:ea typeface="Georgia"/>
              <a:cs typeface="Georgia"/>
              <a:sym typeface="Georgia"/>
            </a:endParaRPr>
          </a:p>
          <a:p>
            <a:pPr marL="457200">
              <a:lnSpc>
                <a:spcPct val="95000"/>
              </a:lnSpc>
              <a:spcBef>
                <a:spcPts val="1200"/>
              </a:spcBef>
              <a:spcAft>
                <a:spcPts val="1200"/>
              </a:spcAft>
            </a:pPr>
            <a:endParaRPr lang="en-US" sz="1500">
              <a:solidFill>
                <a:schemeClr val="dk1"/>
              </a:solidFill>
              <a:latin typeface="Georgia"/>
              <a:ea typeface="Georgia"/>
              <a:cs typeface="Georgia"/>
              <a:sym typeface="Georgia"/>
            </a:endParaRPr>
          </a:p>
        </p:txBody>
      </p:sp>
    </p:spTree>
    <p:extLst>
      <p:ext uri="{BB962C8B-B14F-4D97-AF65-F5344CB8AC3E}">
        <p14:creationId xmlns:p14="http://schemas.microsoft.com/office/powerpoint/2010/main" val="5614960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Clr>
                <a:schemeClr val="dk1"/>
              </a:buClr>
              <a:buSzPct val="39285"/>
              <a:buFont typeface="Arial"/>
              <a:buNone/>
            </a:pPr>
            <a:r>
              <a:rPr lang="en" b="1">
                <a:latin typeface="Georgia"/>
                <a:ea typeface="Georgia"/>
                <a:cs typeface="Georgia"/>
                <a:sym typeface="Georgia"/>
              </a:rPr>
              <a:t>DATA REQUIRED</a:t>
            </a:r>
            <a:endParaRPr b="1">
              <a:latin typeface="Georgia"/>
              <a:ea typeface="Georgia"/>
              <a:cs typeface="Georgia"/>
              <a:sym typeface="Georgia"/>
            </a:endParaRPr>
          </a:p>
          <a:p>
            <a:pPr marL="0" lvl="0" indent="0" algn="ctr" rtl="0">
              <a:spcBef>
                <a:spcPts val="0"/>
              </a:spcBef>
              <a:spcAft>
                <a:spcPts val="0"/>
              </a:spcAft>
              <a:buNone/>
            </a:pPr>
            <a:endParaRPr b="1">
              <a:latin typeface="Georgia"/>
              <a:ea typeface="Georgia"/>
              <a:cs typeface="Georgia"/>
              <a:sym typeface="Georgia"/>
            </a:endParaRPr>
          </a:p>
        </p:txBody>
      </p:sp>
      <p:sp>
        <p:nvSpPr>
          <p:cNvPr id="98" name="Google Shape;98;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500" b="1">
                <a:solidFill>
                  <a:schemeClr val="dk1"/>
                </a:solidFill>
                <a:latin typeface="Georgia"/>
                <a:ea typeface="Georgia"/>
                <a:cs typeface="Georgia"/>
                <a:sym typeface="Georgia"/>
              </a:rPr>
              <a:t>2. Cataract Classifier dataset:</a:t>
            </a:r>
            <a:endParaRPr sz="1500" b="1">
              <a:solidFill>
                <a:schemeClr val="dk1"/>
              </a:solidFill>
              <a:latin typeface="Georgia"/>
              <a:ea typeface="Georgia"/>
              <a:cs typeface="Georgia"/>
              <a:sym typeface="Georgia"/>
            </a:endParaRPr>
          </a:p>
          <a:p>
            <a:pPr marL="914400" lvl="0" indent="-323850" algn="l" rtl="0">
              <a:lnSpc>
                <a:spcPct val="95000"/>
              </a:lnSpc>
              <a:spcBef>
                <a:spcPts val="120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The dataset includes images of the eye that have been labeled based on the presence or absence of cataracts.</a:t>
            </a:r>
            <a:endParaRPr sz="1500">
              <a:solidFill>
                <a:schemeClr val="dk1"/>
              </a:solidFill>
              <a:latin typeface="Georgia"/>
              <a:ea typeface="Georgia"/>
              <a:cs typeface="Georgia"/>
              <a:sym typeface="Georgia"/>
            </a:endParaRPr>
          </a:p>
          <a:p>
            <a:pPr marL="914400" lvl="0" indent="-323850" algn="l" rtl="0">
              <a:lnSpc>
                <a:spcPct val="95000"/>
              </a:lnSpc>
              <a:spcBef>
                <a:spcPts val="0"/>
              </a:spcBef>
              <a:spcAft>
                <a:spcPts val="0"/>
              </a:spcAft>
              <a:buClr>
                <a:schemeClr val="dk1"/>
              </a:buClr>
              <a:buSzPts val="1500"/>
              <a:buAutoNum type="arabicPeriod"/>
            </a:pPr>
            <a:r>
              <a:rPr lang="en" sz="1500">
                <a:solidFill>
                  <a:schemeClr val="dk1"/>
                </a:solidFill>
              </a:rPr>
              <a:t>The dataset includes two main classes:</a:t>
            </a:r>
            <a:endParaRPr sz="1500">
              <a:solidFill>
                <a:schemeClr val="dk1"/>
              </a:solidFill>
            </a:endParaRPr>
          </a:p>
          <a:p>
            <a:pPr marL="1371600" lvl="1" indent="-323850" algn="l" rtl="0">
              <a:lnSpc>
                <a:spcPct val="95000"/>
              </a:lnSpc>
              <a:spcBef>
                <a:spcPts val="0"/>
              </a:spcBef>
              <a:spcAft>
                <a:spcPts val="0"/>
              </a:spcAft>
              <a:buClr>
                <a:schemeClr val="dk1"/>
              </a:buClr>
              <a:buSzPts val="1500"/>
              <a:buAutoNum type="alphaLcPeriod"/>
            </a:pPr>
            <a:r>
              <a:rPr lang="en" sz="1500">
                <a:solidFill>
                  <a:schemeClr val="dk1"/>
                </a:solidFill>
              </a:rPr>
              <a:t>Normal: Images of eyes without cataracts.(300)</a:t>
            </a:r>
            <a:endParaRPr sz="1500">
              <a:solidFill>
                <a:schemeClr val="dk1"/>
              </a:solidFill>
            </a:endParaRPr>
          </a:p>
          <a:p>
            <a:pPr marL="1371600" lvl="1" indent="-323850" algn="l" rtl="0">
              <a:lnSpc>
                <a:spcPct val="95000"/>
              </a:lnSpc>
              <a:spcBef>
                <a:spcPts val="0"/>
              </a:spcBef>
              <a:spcAft>
                <a:spcPts val="0"/>
              </a:spcAft>
              <a:buClr>
                <a:schemeClr val="dk1"/>
              </a:buClr>
              <a:buSzPts val="1500"/>
              <a:buAutoNum type="alphaLcPeriod"/>
            </a:pPr>
            <a:r>
              <a:rPr lang="en" sz="1500">
                <a:solidFill>
                  <a:schemeClr val="dk1"/>
                </a:solidFill>
              </a:rPr>
              <a:t>Cataract: Images of eyes with cataracts.(100)</a:t>
            </a:r>
            <a:endParaRPr sz="1500">
              <a:solidFill>
                <a:schemeClr val="dk1"/>
              </a:solidFill>
            </a:endParaRPr>
          </a:p>
          <a:p>
            <a:pPr marL="0" lvl="0" indent="0" algn="l" rtl="0">
              <a:lnSpc>
                <a:spcPct val="95000"/>
              </a:lnSpc>
              <a:spcBef>
                <a:spcPts val="1200"/>
              </a:spcBef>
              <a:spcAft>
                <a:spcPts val="0"/>
              </a:spcAft>
              <a:buNone/>
            </a:pPr>
            <a:r>
              <a:rPr lang="en" sz="1500">
                <a:solidFill>
                  <a:schemeClr val="dk1"/>
                </a:solidFill>
              </a:rPr>
              <a:t>	</a:t>
            </a:r>
            <a:endParaRPr sz="1500">
              <a:solidFill>
                <a:schemeClr val="dk1"/>
              </a:solidFill>
            </a:endParaRPr>
          </a:p>
          <a:p>
            <a:pPr marL="457200" lvl="0" indent="0" algn="l" rtl="0">
              <a:lnSpc>
                <a:spcPct val="95000"/>
              </a:lnSpc>
              <a:spcBef>
                <a:spcPts val="1200"/>
              </a:spcBef>
              <a:spcAft>
                <a:spcPts val="0"/>
              </a:spcAft>
              <a:buNone/>
            </a:pPr>
            <a:endParaRPr sz="1500">
              <a:solidFill>
                <a:schemeClr val="dk1"/>
              </a:solidFill>
              <a:latin typeface="Georgia"/>
              <a:ea typeface="Georgia"/>
              <a:cs typeface="Georgia"/>
              <a:sym typeface="Georgia"/>
            </a:endParaRPr>
          </a:p>
          <a:p>
            <a:pPr marL="457200" lvl="0" indent="0" algn="l" rtl="0">
              <a:lnSpc>
                <a:spcPct val="95000"/>
              </a:lnSpc>
              <a:spcBef>
                <a:spcPts val="1200"/>
              </a:spcBef>
              <a:spcAft>
                <a:spcPts val="0"/>
              </a:spcAft>
              <a:buNone/>
            </a:pPr>
            <a:endParaRPr sz="1500">
              <a:solidFill>
                <a:schemeClr val="dk1"/>
              </a:solidFill>
            </a:endParaRPr>
          </a:p>
          <a:p>
            <a:pPr marL="457200" lvl="0" indent="0" algn="l" rtl="0">
              <a:lnSpc>
                <a:spcPct val="95000"/>
              </a:lnSpc>
              <a:spcBef>
                <a:spcPts val="1200"/>
              </a:spcBef>
              <a:spcAft>
                <a:spcPts val="0"/>
              </a:spcAft>
              <a:buNone/>
            </a:pPr>
            <a:endParaRPr sz="1500">
              <a:solidFill>
                <a:schemeClr val="dk1"/>
              </a:solidFill>
              <a:latin typeface="Georgia"/>
              <a:ea typeface="Georgia"/>
              <a:cs typeface="Georgia"/>
              <a:sym typeface="Georgia"/>
            </a:endParaRPr>
          </a:p>
          <a:p>
            <a:pPr marL="457200" lvl="0" indent="0" algn="l" rtl="0">
              <a:lnSpc>
                <a:spcPct val="95000"/>
              </a:lnSpc>
              <a:spcBef>
                <a:spcPts val="1200"/>
              </a:spcBef>
              <a:spcAft>
                <a:spcPts val="1200"/>
              </a:spcAft>
              <a:buNone/>
            </a:pPr>
            <a:endParaRPr sz="1500">
              <a:solidFill>
                <a:schemeClr val="dk1"/>
              </a:solidFill>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ollage of images of a human eye&#10;&#10;Description automatically generated">
            <a:extLst>
              <a:ext uri="{FF2B5EF4-FFF2-40B4-BE49-F238E27FC236}">
                <a16:creationId xmlns:a16="http://schemas.microsoft.com/office/drawing/2014/main" id="{87C560D9-CEC7-F8D7-AE9C-FEBA5E814AD9}"/>
              </a:ext>
            </a:extLst>
          </p:cNvPr>
          <p:cNvPicPr>
            <a:picLocks noChangeAspect="1"/>
          </p:cNvPicPr>
          <p:nvPr/>
        </p:nvPicPr>
        <p:blipFill>
          <a:blip r:embed="rId2"/>
          <a:stretch>
            <a:fillRect/>
          </a:stretch>
        </p:blipFill>
        <p:spPr>
          <a:xfrm>
            <a:off x="2691737" y="65818"/>
            <a:ext cx="3764637" cy="5011864"/>
          </a:xfrm>
          <a:prstGeom prst="rect">
            <a:avLst/>
          </a:prstGeom>
        </p:spPr>
      </p:pic>
      <p:sp>
        <p:nvSpPr>
          <p:cNvPr id="3" name="Google Shape;98;p20">
            <a:extLst>
              <a:ext uri="{FF2B5EF4-FFF2-40B4-BE49-F238E27FC236}">
                <a16:creationId xmlns:a16="http://schemas.microsoft.com/office/drawing/2014/main" id="{E31410F6-0906-4C3D-8336-C72F4CAF24A8}"/>
              </a:ext>
            </a:extLst>
          </p:cNvPr>
          <p:cNvSpPr txBox="1">
            <a:spLocks/>
          </p:cNvSpPr>
          <p:nvPr/>
        </p:nvSpPr>
        <p:spPr>
          <a:xfrm>
            <a:off x="311700" y="65818"/>
            <a:ext cx="8520600" cy="3416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5000"/>
              </a:lnSpc>
            </a:pPr>
            <a:r>
              <a:rPr lang="en-US" sz="1500" b="1">
                <a:solidFill>
                  <a:schemeClr val="dk1"/>
                </a:solidFill>
                <a:latin typeface="Georgia"/>
                <a:ea typeface="Georgia"/>
                <a:cs typeface="Georgia"/>
                <a:sym typeface="Georgia"/>
              </a:rPr>
              <a:t>Cataract sample images</a:t>
            </a:r>
            <a:r>
              <a:rPr lang="en-US" sz="1500">
                <a:solidFill>
                  <a:schemeClr val="dk1"/>
                </a:solidFill>
              </a:rPr>
              <a:t>	</a:t>
            </a:r>
          </a:p>
          <a:p>
            <a:pPr marL="457200">
              <a:lnSpc>
                <a:spcPct val="95000"/>
              </a:lnSpc>
              <a:spcBef>
                <a:spcPts val="1200"/>
              </a:spcBef>
            </a:pPr>
            <a:endParaRPr lang="en-US" sz="1500">
              <a:solidFill>
                <a:schemeClr val="dk1"/>
              </a:solidFill>
              <a:latin typeface="Georgia"/>
              <a:ea typeface="Georgia"/>
              <a:cs typeface="Georgia"/>
              <a:sym typeface="Georgia"/>
            </a:endParaRPr>
          </a:p>
          <a:p>
            <a:pPr marL="457200">
              <a:lnSpc>
                <a:spcPct val="95000"/>
              </a:lnSpc>
              <a:spcBef>
                <a:spcPts val="1200"/>
              </a:spcBef>
            </a:pPr>
            <a:endParaRPr lang="en-US" sz="1500">
              <a:solidFill>
                <a:schemeClr val="dk1"/>
              </a:solidFill>
            </a:endParaRPr>
          </a:p>
          <a:p>
            <a:pPr marL="457200">
              <a:lnSpc>
                <a:spcPct val="95000"/>
              </a:lnSpc>
              <a:spcBef>
                <a:spcPts val="1200"/>
              </a:spcBef>
            </a:pPr>
            <a:endParaRPr lang="en-US" sz="1500">
              <a:solidFill>
                <a:schemeClr val="dk1"/>
              </a:solidFill>
              <a:latin typeface="Georgia"/>
              <a:ea typeface="Georgia"/>
              <a:cs typeface="Georgia"/>
              <a:sym typeface="Georgia"/>
            </a:endParaRPr>
          </a:p>
          <a:p>
            <a:pPr marL="457200">
              <a:lnSpc>
                <a:spcPct val="95000"/>
              </a:lnSpc>
              <a:spcBef>
                <a:spcPts val="1200"/>
              </a:spcBef>
              <a:spcAft>
                <a:spcPts val="1200"/>
              </a:spcAft>
            </a:pPr>
            <a:endParaRPr lang="en-US" sz="1500">
              <a:solidFill>
                <a:schemeClr val="dk1"/>
              </a:solidFill>
              <a:latin typeface="Georgia"/>
              <a:ea typeface="Georgia"/>
              <a:cs typeface="Georgia"/>
              <a:sym typeface="Georgia"/>
            </a:endParaRPr>
          </a:p>
        </p:txBody>
      </p:sp>
    </p:spTree>
    <p:extLst>
      <p:ext uri="{BB962C8B-B14F-4D97-AF65-F5344CB8AC3E}">
        <p14:creationId xmlns:p14="http://schemas.microsoft.com/office/powerpoint/2010/main" val="4257654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blue and pink pie chart&#10;&#10;Description automatically generated">
            <a:extLst>
              <a:ext uri="{FF2B5EF4-FFF2-40B4-BE49-F238E27FC236}">
                <a16:creationId xmlns:a16="http://schemas.microsoft.com/office/drawing/2014/main" id="{58B75726-A360-2514-0356-F9F0CA3E9B02}"/>
              </a:ext>
            </a:extLst>
          </p:cNvPr>
          <p:cNvPicPr>
            <a:picLocks noChangeAspect="1"/>
          </p:cNvPicPr>
          <p:nvPr/>
        </p:nvPicPr>
        <p:blipFill>
          <a:blip r:embed="rId2"/>
          <a:stretch>
            <a:fillRect/>
          </a:stretch>
        </p:blipFill>
        <p:spPr>
          <a:xfrm>
            <a:off x="1930598" y="6252"/>
            <a:ext cx="5023842" cy="5046165"/>
          </a:xfrm>
          <a:prstGeom prst="rect">
            <a:avLst/>
          </a:prstGeom>
        </p:spPr>
      </p:pic>
      <p:sp>
        <p:nvSpPr>
          <p:cNvPr id="3" name="Google Shape;98;p20">
            <a:extLst>
              <a:ext uri="{FF2B5EF4-FFF2-40B4-BE49-F238E27FC236}">
                <a16:creationId xmlns:a16="http://schemas.microsoft.com/office/drawing/2014/main" id="{9AE1419D-0B73-78A0-0FFB-102CD707A802}"/>
              </a:ext>
            </a:extLst>
          </p:cNvPr>
          <p:cNvSpPr txBox="1">
            <a:spLocks/>
          </p:cNvSpPr>
          <p:nvPr/>
        </p:nvSpPr>
        <p:spPr>
          <a:xfrm>
            <a:off x="311700" y="65818"/>
            <a:ext cx="8520600" cy="3416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5000"/>
              </a:lnSpc>
            </a:pPr>
            <a:r>
              <a:rPr lang="en-US" sz="1500" b="1">
                <a:solidFill>
                  <a:schemeClr val="dk1"/>
                </a:solidFill>
                <a:latin typeface="Georgia"/>
                <a:ea typeface="Georgia"/>
                <a:cs typeface="Georgia"/>
                <a:sym typeface="Georgia"/>
              </a:rPr>
              <a:t>Cataract dataset class distribution</a:t>
            </a:r>
            <a:r>
              <a:rPr lang="en-US" sz="1500">
                <a:solidFill>
                  <a:schemeClr val="dk1"/>
                </a:solidFill>
              </a:rPr>
              <a:t>	</a:t>
            </a:r>
          </a:p>
          <a:p>
            <a:pPr marL="457200">
              <a:lnSpc>
                <a:spcPct val="95000"/>
              </a:lnSpc>
              <a:spcBef>
                <a:spcPts val="1200"/>
              </a:spcBef>
            </a:pPr>
            <a:endParaRPr lang="en-US" sz="1500">
              <a:solidFill>
                <a:schemeClr val="dk1"/>
              </a:solidFill>
              <a:latin typeface="Georgia"/>
              <a:ea typeface="Georgia"/>
              <a:cs typeface="Georgia"/>
              <a:sym typeface="Georgia"/>
            </a:endParaRPr>
          </a:p>
          <a:p>
            <a:pPr marL="457200">
              <a:lnSpc>
                <a:spcPct val="95000"/>
              </a:lnSpc>
              <a:spcBef>
                <a:spcPts val="1200"/>
              </a:spcBef>
            </a:pPr>
            <a:endParaRPr lang="en-US" sz="1500">
              <a:solidFill>
                <a:schemeClr val="dk1"/>
              </a:solidFill>
            </a:endParaRPr>
          </a:p>
          <a:p>
            <a:pPr marL="457200">
              <a:lnSpc>
                <a:spcPct val="95000"/>
              </a:lnSpc>
              <a:spcBef>
                <a:spcPts val="1200"/>
              </a:spcBef>
            </a:pPr>
            <a:endParaRPr lang="en-US" sz="1500">
              <a:solidFill>
                <a:schemeClr val="dk1"/>
              </a:solidFill>
              <a:latin typeface="Georgia"/>
              <a:ea typeface="Georgia"/>
              <a:cs typeface="Georgia"/>
              <a:sym typeface="Georgia"/>
            </a:endParaRPr>
          </a:p>
          <a:p>
            <a:pPr marL="457200">
              <a:lnSpc>
                <a:spcPct val="95000"/>
              </a:lnSpc>
              <a:spcBef>
                <a:spcPts val="1200"/>
              </a:spcBef>
              <a:spcAft>
                <a:spcPts val="1200"/>
              </a:spcAft>
            </a:pPr>
            <a:endParaRPr lang="en-US" sz="1500">
              <a:solidFill>
                <a:schemeClr val="dk1"/>
              </a:solidFill>
              <a:latin typeface="Georgia"/>
              <a:ea typeface="Georgia"/>
              <a:cs typeface="Georgia"/>
              <a:sym typeface="Georgia"/>
            </a:endParaRPr>
          </a:p>
        </p:txBody>
      </p:sp>
    </p:spTree>
    <p:extLst>
      <p:ext uri="{BB962C8B-B14F-4D97-AF65-F5344CB8AC3E}">
        <p14:creationId xmlns:p14="http://schemas.microsoft.com/office/powerpoint/2010/main" val="3673056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Clr>
                <a:schemeClr val="dk1"/>
              </a:buClr>
              <a:buSzPct val="39285"/>
              <a:buFont typeface="Arial"/>
              <a:buNone/>
            </a:pPr>
            <a:r>
              <a:rPr lang="en" b="1">
                <a:latin typeface="Georgia"/>
                <a:ea typeface="Georgia"/>
                <a:cs typeface="Georgia"/>
                <a:sym typeface="Georgia"/>
              </a:rPr>
              <a:t>DATA REQUIRED</a:t>
            </a:r>
            <a:endParaRPr b="1">
              <a:latin typeface="Georgia"/>
              <a:ea typeface="Georgia"/>
              <a:cs typeface="Georgia"/>
              <a:sym typeface="Georgia"/>
            </a:endParaRPr>
          </a:p>
          <a:p>
            <a:pPr marL="0" lvl="0" indent="0" algn="ctr" rtl="0">
              <a:spcBef>
                <a:spcPts val="0"/>
              </a:spcBef>
              <a:spcAft>
                <a:spcPts val="0"/>
              </a:spcAft>
              <a:buNone/>
            </a:pPr>
            <a:endParaRPr b="1">
              <a:latin typeface="Georgia"/>
              <a:ea typeface="Georgia"/>
              <a:cs typeface="Georgia"/>
              <a:sym typeface="Georgia"/>
            </a:endParaRPr>
          </a:p>
        </p:txBody>
      </p:sp>
      <p:sp>
        <p:nvSpPr>
          <p:cNvPr id="86" name="Google Shape;86;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None/>
            </a:pPr>
            <a:r>
              <a:rPr lang="en" sz="1500" b="1">
                <a:solidFill>
                  <a:schemeClr val="dk1"/>
                </a:solidFill>
                <a:latin typeface="Georgia"/>
                <a:ea typeface="Georgia"/>
                <a:cs typeface="Georgia"/>
                <a:sym typeface="Georgia"/>
              </a:rPr>
              <a:t>3. Diabetes Retinopathy Classifier dataset : </a:t>
            </a:r>
            <a:endParaRPr sz="1500" b="1">
              <a:solidFill>
                <a:schemeClr val="dk1"/>
              </a:solidFill>
              <a:latin typeface="Georgia"/>
              <a:ea typeface="Georgia"/>
              <a:cs typeface="Georgia"/>
              <a:sym typeface="Georgia"/>
            </a:endParaRPr>
          </a:p>
          <a:p>
            <a:pPr marL="914400" lvl="0" indent="-323850" algn="just" rtl="0">
              <a:spcBef>
                <a:spcPts val="1200"/>
              </a:spcBef>
              <a:spcAft>
                <a:spcPts val="0"/>
              </a:spcAft>
              <a:buClr>
                <a:srgbClr val="3C4043"/>
              </a:buClr>
              <a:buSzPts val="1500"/>
              <a:buFont typeface="Georgia"/>
              <a:buAutoNum type="arabicPeriod"/>
            </a:pPr>
            <a:r>
              <a:rPr lang="en" sz="1500">
                <a:solidFill>
                  <a:schemeClr val="dk1"/>
                </a:solidFill>
                <a:latin typeface="Georgia"/>
                <a:ea typeface="Georgia"/>
                <a:cs typeface="Georgia"/>
                <a:sym typeface="Georgia"/>
              </a:rPr>
              <a:t>This data set contains fundus of the eye.</a:t>
            </a:r>
            <a:endParaRPr sz="1500">
              <a:solidFill>
                <a:schemeClr val="dk1"/>
              </a:solidFill>
              <a:latin typeface="Georgia"/>
              <a:ea typeface="Georgia"/>
              <a:cs typeface="Georgia"/>
              <a:sym typeface="Georgia"/>
            </a:endParaRPr>
          </a:p>
          <a:p>
            <a:pPr marL="914400" lvl="0" indent="-323850" algn="just" rtl="0">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Data set size - 4 columns x 35108 rows</a:t>
            </a:r>
            <a:endParaRPr sz="1500">
              <a:solidFill>
                <a:schemeClr val="dk1"/>
              </a:solidFill>
              <a:latin typeface="Georgia"/>
              <a:ea typeface="Georgia"/>
              <a:cs typeface="Georgia"/>
              <a:sym typeface="Georgia"/>
            </a:endParaRPr>
          </a:p>
          <a:p>
            <a:pPr marL="914400" lvl="0" indent="-323850" algn="just" rtl="0">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Distribution of images with:</a:t>
            </a:r>
            <a:endParaRPr sz="1500">
              <a:solidFill>
                <a:schemeClr val="dk1"/>
              </a:solidFill>
              <a:latin typeface="Georgia"/>
              <a:ea typeface="Georgia"/>
              <a:cs typeface="Georgia"/>
              <a:sym typeface="Georgia"/>
            </a:endParaRPr>
          </a:p>
          <a:p>
            <a:pPr marL="1371600" marR="0" lvl="1" indent="-323850" algn="l" rtl="0">
              <a:lnSpc>
                <a:spcPct val="115000"/>
              </a:lnSpc>
              <a:spcBef>
                <a:spcPts val="0"/>
              </a:spcBef>
              <a:spcAft>
                <a:spcPts val="0"/>
              </a:spcAft>
              <a:buClr>
                <a:schemeClr val="dk1"/>
              </a:buClr>
              <a:buSzPts val="1500"/>
              <a:buFont typeface="Georgia"/>
              <a:buAutoNum type="alphaLcPeriod"/>
            </a:pPr>
            <a:r>
              <a:rPr lang="en" sz="1500">
                <a:solidFill>
                  <a:schemeClr val="dk1"/>
                </a:solidFill>
                <a:latin typeface="Georgia"/>
                <a:ea typeface="Georgia"/>
                <a:cs typeface="Georgia"/>
                <a:sym typeface="Georgia"/>
              </a:rPr>
              <a:t>No DR 	- 25802</a:t>
            </a:r>
            <a:endParaRPr sz="1500">
              <a:solidFill>
                <a:schemeClr val="dk1"/>
              </a:solidFill>
              <a:latin typeface="Georgia"/>
              <a:ea typeface="Georgia"/>
              <a:cs typeface="Georgia"/>
              <a:sym typeface="Georgia"/>
            </a:endParaRPr>
          </a:p>
          <a:p>
            <a:pPr marL="1371600" marR="0" lvl="1" indent="-323850" algn="l" rtl="0">
              <a:lnSpc>
                <a:spcPct val="115000"/>
              </a:lnSpc>
              <a:spcBef>
                <a:spcPts val="0"/>
              </a:spcBef>
              <a:spcAft>
                <a:spcPts val="0"/>
              </a:spcAft>
              <a:buClr>
                <a:schemeClr val="dk1"/>
              </a:buClr>
              <a:buSzPts val="1500"/>
              <a:buFont typeface="Georgia"/>
              <a:buAutoNum type="alphaLcPeriod"/>
            </a:pPr>
            <a:r>
              <a:rPr lang="en" sz="1500">
                <a:solidFill>
                  <a:schemeClr val="dk1"/>
                </a:solidFill>
                <a:latin typeface="Georgia"/>
                <a:ea typeface="Georgia"/>
                <a:cs typeface="Georgia"/>
                <a:sym typeface="Georgia"/>
              </a:rPr>
              <a:t>Mild DR 	 - 2438</a:t>
            </a:r>
            <a:endParaRPr sz="1500">
              <a:solidFill>
                <a:schemeClr val="dk1"/>
              </a:solidFill>
              <a:latin typeface="Georgia"/>
              <a:ea typeface="Georgia"/>
              <a:cs typeface="Georgia"/>
              <a:sym typeface="Georgia"/>
            </a:endParaRPr>
          </a:p>
          <a:p>
            <a:pPr marL="1371600" lvl="1" indent="-323850" algn="l" rtl="0">
              <a:spcBef>
                <a:spcPts val="0"/>
              </a:spcBef>
              <a:spcAft>
                <a:spcPts val="0"/>
              </a:spcAft>
              <a:buClr>
                <a:srgbClr val="3C4043"/>
              </a:buClr>
              <a:buSzPts val="1500"/>
              <a:buFont typeface="Georgia"/>
              <a:buAutoNum type="alphaLcPeriod"/>
            </a:pPr>
            <a:r>
              <a:rPr lang="en" sz="1500">
                <a:solidFill>
                  <a:schemeClr val="dk1"/>
                </a:solidFill>
                <a:latin typeface="Georgia"/>
                <a:ea typeface="Georgia"/>
                <a:cs typeface="Georgia"/>
                <a:sym typeface="Georgia"/>
              </a:rPr>
              <a:t>Moderate DR 	 - 5288</a:t>
            </a:r>
            <a:endParaRPr sz="1500">
              <a:solidFill>
                <a:schemeClr val="dk1"/>
              </a:solidFill>
              <a:latin typeface="Georgia"/>
              <a:ea typeface="Georgia"/>
              <a:cs typeface="Georgia"/>
              <a:sym typeface="Georgia"/>
            </a:endParaRPr>
          </a:p>
          <a:p>
            <a:pPr marL="1371600" lvl="1" indent="-323850" algn="l" rtl="0">
              <a:spcBef>
                <a:spcPts val="0"/>
              </a:spcBef>
              <a:spcAft>
                <a:spcPts val="0"/>
              </a:spcAft>
              <a:buClr>
                <a:srgbClr val="3C4043"/>
              </a:buClr>
              <a:buSzPts val="1500"/>
              <a:buFont typeface="Georgia"/>
              <a:buAutoNum type="alphaLcPeriod"/>
            </a:pPr>
            <a:r>
              <a:rPr lang="en" sz="1500">
                <a:solidFill>
                  <a:schemeClr val="dk1"/>
                </a:solidFill>
                <a:latin typeface="Georgia"/>
                <a:ea typeface="Georgia"/>
                <a:cs typeface="Georgia"/>
                <a:sym typeface="Georgia"/>
              </a:rPr>
              <a:t>Severe DR 	 - 872</a:t>
            </a:r>
            <a:endParaRPr sz="1500">
              <a:solidFill>
                <a:schemeClr val="dk1"/>
              </a:solidFill>
              <a:latin typeface="Georgia"/>
              <a:ea typeface="Georgia"/>
              <a:cs typeface="Georgia"/>
              <a:sym typeface="Georgia"/>
            </a:endParaRPr>
          </a:p>
          <a:p>
            <a:pPr marL="1371600" lvl="1" indent="-323850" algn="l" rtl="0">
              <a:spcBef>
                <a:spcPts val="0"/>
              </a:spcBef>
              <a:spcAft>
                <a:spcPts val="0"/>
              </a:spcAft>
              <a:buClr>
                <a:schemeClr val="dk1"/>
              </a:buClr>
              <a:buSzPts val="1500"/>
              <a:buFont typeface="Georgia"/>
              <a:buAutoNum type="alphaLcPeriod"/>
            </a:pPr>
            <a:r>
              <a:rPr lang="en" sz="1500">
                <a:solidFill>
                  <a:schemeClr val="dk1"/>
                </a:solidFill>
                <a:latin typeface="Georgia"/>
                <a:ea typeface="Georgia"/>
                <a:cs typeface="Georgia"/>
                <a:sym typeface="Georgia"/>
              </a:rPr>
              <a:t>Proliferative DR - 708</a:t>
            </a:r>
            <a:endParaRPr sz="1500">
              <a:solidFill>
                <a:schemeClr val="dk1"/>
              </a:solidFill>
              <a:latin typeface="Georgia"/>
              <a:ea typeface="Georgia"/>
              <a:cs typeface="Georgia"/>
              <a:sym typeface="Georgia"/>
            </a:endParaRPr>
          </a:p>
          <a:p>
            <a:pPr marL="914400" lvl="0" indent="-323850" algn="just" rtl="0">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From the first hand analysis, we can see that the dataset is heavily imbalanced across the levels of DR.</a:t>
            </a:r>
            <a:endParaRPr sz="1500">
              <a:solidFill>
                <a:schemeClr val="dk1"/>
              </a:solidFill>
              <a:latin typeface="Georgia"/>
              <a:ea typeface="Georgia"/>
              <a:cs typeface="Georgia"/>
              <a:sym typeface="Georgia"/>
            </a:endParaRPr>
          </a:p>
          <a:p>
            <a:pPr marL="0" lvl="0" indent="0" algn="l" rtl="0">
              <a:spcBef>
                <a:spcPts val="1200"/>
              </a:spcBef>
              <a:spcAft>
                <a:spcPts val="1200"/>
              </a:spcAft>
              <a:buNone/>
            </a:pPr>
            <a:endParaRPr sz="1500">
              <a:solidFill>
                <a:schemeClr val="dk1"/>
              </a:solidFill>
              <a:latin typeface="Georgia"/>
              <a:ea typeface="Georgia"/>
              <a:cs typeface="Georgia"/>
              <a:sym typeface="Georgi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8D14E714-D984-C66B-AB71-B14228D84997}"/>
            </a:ext>
          </a:extLst>
        </p:cNvPr>
        <p:cNvGrpSpPr/>
        <p:nvPr/>
      </p:nvGrpSpPr>
      <p:grpSpPr>
        <a:xfrm>
          <a:off x="0" y="0"/>
          <a:ext cx="0" cy="0"/>
          <a:chOff x="0" y="0"/>
          <a:chExt cx="0" cy="0"/>
        </a:xfrm>
      </p:grpSpPr>
      <p:sp>
        <p:nvSpPr>
          <p:cNvPr id="85" name="Google Shape;85;p18">
            <a:extLst>
              <a:ext uri="{FF2B5EF4-FFF2-40B4-BE49-F238E27FC236}">
                <a16:creationId xmlns:a16="http://schemas.microsoft.com/office/drawing/2014/main" id="{1EA12482-F114-59DB-9085-A8772782289F}"/>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rmAutofit/>
          </a:bodyPr>
          <a:lstStyle/>
          <a:p>
            <a:pPr marL="0" lvl="0" indent="0" rtl="0">
              <a:spcBef>
                <a:spcPts val="0"/>
              </a:spcBef>
              <a:spcAft>
                <a:spcPts val="0"/>
              </a:spcAft>
              <a:buNone/>
            </a:pPr>
            <a:r>
              <a:rPr lang="en-US" sz="1500" b="1">
                <a:solidFill>
                  <a:schemeClr val="dk1"/>
                </a:solidFill>
                <a:latin typeface="Georgia"/>
                <a:ea typeface="Georgia"/>
                <a:cs typeface="Georgia"/>
                <a:sym typeface="Georgia"/>
              </a:rPr>
              <a:t>Diabetes Retinopathy </a:t>
            </a:r>
            <a:r>
              <a:rPr lang="en-US" sz="1500" b="1">
                <a:latin typeface="Georgia"/>
                <a:ea typeface="Georgia"/>
                <a:cs typeface="Georgia"/>
                <a:sym typeface="Georgia"/>
              </a:rPr>
              <a:t>Sample images</a:t>
            </a:r>
            <a:endParaRPr sz="1500" b="1">
              <a:latin typeface="Georgia"/>
              <a:ea typeface="Georgia"/>
              <a:cs typeface="Georgia"/>
              <a:sym typeface="Georgia"/>
            </a:endParaRPr>
          </a:p>
        </p:txBody>
      </p:sp>
      <p:sp>
        <p:nvSpPr>
          <p:cNvPr id="86" name="Google Shape;86;p18">
            <a:extLst>
              <a:ext uri="{FF2B5EF4-FFF2-40B4-BE49-F238E27FC236}">
                <a16:creationId xmlns:a16="http://schemas.microsoft.com/office/drawing/2014/main" id="{89EA4219-9E80-9DA3-CBF9-631202C4EDCA}"/>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None/>
            </a:pPr>
            <a:endParaRPr sz="1500">
              <a:solidFill>
                <a:schemeClr val="dk1"/>
              </a:solidFill>
              <a:latin typeface="Georgia"/>
              <a:ea typeface="Georgia"/>
              <a:cs typeface="Georgia"/>
              <a:sym typeface="Georgia"/>
            </a:endParaRPr>
          </a:p>
        </p:txBody>
      </p:sp>
      <p:pic>
        <p:nvPicPr>
          <p:cNvPr id="1026" name="Picture 3">
            <a:extLst>
              <a:ext uri="{FF2B5EF4-FFF2-40B4-BE49-F238E27FC236}">
                <a16:creationId xmlns:a16="http://schemas.microsoft.com/office/drawing/2014/main" id="{E3B88773-5B7F-9ABD-5342-10DA016528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045" y="1156910"/>
            <a:ext cx="8503920" cy="1653540"/>
          </a:xfrm>
          <a:prstGeom prst="rect">
            <a:avLst/>
          </a:prstGeom>
          <a:noFill/>
          <a:extLst>
            <a:ext uri="{909E8E84-426E-40DD-AFC4-6F175D3DCCD1}">
              <a14:hiddenFill xmlns:a14="http://schemas.microsoft.com/office/drawing/2010/main">
                <a:solidFill>
                  <a:srgbClr val="FFFFFF"/>
                </a:solidFill>
              </a14:hiddenFill>
            </a:ext>
          </a:extLst>
        </p:spPr>
      </p:pic>
      <p:pic>
        <p:nvPicPr>
          <p:cNvPr id="1025" name="Picture 4" descr="A close up of a ball&#10;&#10;Description automatically generated">
            <a:extLst>
              <a:ext uri="{FF2B5EF4-FFF2-40B4-BE49-F238E27FC236}">
                <a16:creationId xmlns:a16="http://schemas.microsoft.com/office/drawing/2014/main" id="{C7157E0F-2706-0B60-29FA-84B6B9C17E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1045" y="2912092"/>
            <a:ext cx="8503920" cy="165354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3">
            <a:extLst>
              <a:ext uri="{FF2B5EF4-FFF2-40B4-BE49-F238E27FC236}">
                <a16:creationId xmlns:a16="http://schemas.microsoft.com/office/drawing/2014/main" id="{6526465F-82AF-1753-FBFF-3AA3609980E1}"/>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50784" rIns="0" bIns="2539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1" u="none" strike="noStrike" cap="none" normalizeH="0" baseline="0">
              <a:ln>
                <a:noFill/>
              </a:ln>
              <a:solidFill>
                <a:srgbClr val="0F4761"/>
              </a:solidFill>
              <a:effectLst/>
              <a:latin typeface="Arial" panose="020B060402020202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 name="Rectangle 4">
            <a:extLst>
              <a:ext uri="{FF2B5EF4-FFF2-40B4-BE49-F238E27FC236}">
                <a16:creationId xmlns:a16="http://schemas.microsoft.com/office/drawing/2014/main" id="{049F3567-31DC-90FE-FB55-0543B763E960}"/>
              </a:ext>
            </a:extLst>
          </p:cNvPr>
          <p:cNvSpPr>
            <a:spLocks noChangeArrowheads="1"/>
          </p:cNvSpPr>
          <p:nvPr/>
        </p:nvSpPr>
        <p:spPr bwMode="auto">
          <a:xfrm>
            <a:off x="0" y="16129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528290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1A6974A6-3440-FACC-5106-5DDCD4F2A89D}"/>
            </a:ext>
          </a:extLst>
        </p:cNvPr>
        <p:cNvGrpSpPr/>
        <p:nvPr/>
      </p:nvGrpSpPr>
      <p:grpSpPr>
        <a:xfrm>
          <a:off x="0" y="0"/>
          <a:ext cx="0" cy="0"/>
          <a:chOff x="0" y="0"/>
          <a:chExt cx="0" cy="0"/>
        </a:xfrm>
      </p:grpSpPr>
      <p:sp>
        <p:nvSpPr>
          <p:cNvPr id="85" name="Google Shape;85;p18">
            <a:extLst>
              <a:ext uri="{FF2B5EF4-FFF2-40B4-BE49-F238E27FC236}">
                <a16:creationId xmlns:a16="http://schemas.microsoft.com/office/drawing/2014/main" id="{7FF92D87-D7F0-FC27-6237-5F7BACCD65C6}"/>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rmAutofit/>
          </a:bodyPr>
          <a:lstStyle/>
          <a:p>
            <a:pPr marL="0" lvl="0" indent="0" rtl="0">
              <a:spcBef>
                <a:spcPts val="0"/>
              </a:spcBef>
              <a:spcAft>
                <a:spcPts val="0"/>
              </a:spcAft>
              <a:buNone/>
            </a:pPr>
            <a:r>
              <a:rPr lang="en-US" sz="1500" b="1">
                <a:latin typeface="Georgia"/>
                <a:ea typeface="Georgia"/>
                <a:cs typeface="Georgia"/>
                <a:sym typeface="Georgia"/>
              </a:rPr>
              <a:t>Class Distribution</a:t>
            </a:r>
            <a:endParaRPr sz="1500" b="1">
              <a:latin typeface="Georgia"/>
              <a:ea typeface="Georgia"/>
              <a:cs typeface="Georgia"/>
              <a:sym typeface="Georgia"/>
            </a:endParaRPr>
          </a:p>
        </p:txBody>
      </p:sp>
      <p:pic>
        <p:nvPicPr>
          <p:cNvPr id="4" name="Picture 3">
            <a:extLst>
              <a:ext uri="{FF2B5EF4-FFF2-40B4-BE49-F238E27FC236}">
                <a16:creationId xmlns:a16="http://schemas.microsoft.com/office/drawing/2014/main" id="{5C4BD888-1154-212D-4B0E-D0BB0AF0454A}"/>
              </a:ext>
            </a:extLst>
          </p:cNvPr>
          <p:cNvPicPr>
            <a:picLocks noChangeAspect="1"/>
          </p:cNvPicPr>
          <p:nvPr/>
        </p:nvPicPr>
        <p:blipFill>
          <a:blip r:embed="rId3"/>
          <a:stretch>
            <a:fillRect/>
          </a:stretch>
        </p:blipFill>
        <p:spPr>
          <a:xfrm>
            <a:off x="2330450" y="552450"/>
            <a:ext cx="4483100" cy="4038600"/>
          </a:xfrm>
          <a:prstGeom prst="rect">
            <a:avLst/>
          </a:prstGeom>
        </p:spPr>
      </p:pic>
      <p:sp>
        <p:nvSpPr>
          <p:cNvPr id="86" name="Google Shape;86;p18">
            <a:extLst>
              <a:ext uri="{FF2B5EF4-FFF2-40B4-BE49-F238E27FC236}">
                <a16:creationId xmlns:a16="http://schemas.microsoft.com/office/drawing/2014/main" id="{A7E16893-25B8-141D-808D-0AA44D261D74}"/>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None/>
            </a:pPr>
            <a:endParaRPr sz="1500">
              <a:solidFill>
                <a:schemeClr val="dk1"/>
              </a:solidFill>
              <a:latin typeface="Georgia"/>
              <a:ea typeface="Georgia"/>
              <a:cs typeface="Georgia"/>
              <a:sym typeface="Georgia"/>
            </a:endParaRPr>
          </a:p>
        </p:txBody>
      </p:sp>
      <p:sp>
        <p:nvSpPr>
          <p:cNvPr id="2" name="Rectangle 3">
            <a:extLst>
              <a:ext uri="{FF2B5EF4-FFF2-40B4-BE49-F238E27FC236}">
                <a16:creationId xmlns:a16="http://schemas.microsoft.com/office/drawing/2014/main" id="{DF7941FC-6606-24BB-8B3D-87D586671328}"/>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50784" rIns="0" bIns="2539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1" u="none" strike="noStrike" cap="none" normalizeH="0" baseline="0">
              <a:ln>
                <a:noFill/>
              </a:ln>
              <a:solidFill>
                <a:srgbClr val="0F4761"/>
              </a:solidFill>
              <a:effectLst/>
              <a:latin typeface="Arial" panose="020B060402020202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 name="Rectangle 4">
            <a:extLst>
              <a:ext uri="{FF2B5EF4-FFF2-40B4-BE49-F238E27FC236}">
                <a16:creationId xmlns:a16="http://schemas.microsoft.com/office/drawing/2014/main" id="{74F9B450-889F-9ED0-CA25-7E201CC73295}"/>
              </a:ext>
            </a:extLst>
          </p:cNvPr>
          <p:cNvSpPr>
            <a:spLocks noChangeArrowheads="1"/>
          </p:cNvSpPr>
          <p:nvPr/>
        </p:nvSpPr>
        <p:spPr bwMode="auto">
          <a:xfrm>
            <a:off x="0" y="16129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2519120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Clr>
                <a:schemeClr val="dk1"/>
              </a:buClr>
              <a:buSzPct val="39285"/>
              <a:buFont typeface="Arial"/>
              <a:buNone/>
            </a:pPr>
            <a:r>
              <a:rPr lang="en" b="1">
                <a:latin typeface="Georgia"/>
                <a:ea typeface="Georgia"/>
                <a:cs typeface="Georgia"/>
                <a:sym typeface="Georgia"/>
              </a:rPr>
              <a:t>DATA REQUIRED</a:t>
            </a:r>
            <a:endParaRPr b="1">
              <a:latin typeface="Georgia"/>
              <a:ea typeface="Georgia"/>
              <a:cs typeface="Georgia"/>
              <a:sym typeface="Georgia"/>
            </a:endParaRPr>
          </a:p>
          <a:p>
            <a:pPr marL="0" lvl="0" indent="0" algn="ctr" rtl="0">
              <a:spcBef>
                <a:spcPts val="0"/>
              </a:spcBef>
              <a:spcAft>
                <a:spcPts val="0"/>
              </a:spcAft>
              <a:buNone/>
            </a:pPr>
            <a:endParaRPr b="1">
              <a:latin typeface="Georgia"/>
              <a:ea typeface="Georgia"/>
              <a:cs typeface="Georgia"/>
              <a:sym typeface="Georgia"/>
            </a:endParaRPr>
          </a:p>
        </p:txBody>
      </p:sp>
      <p:sp>
        <p:nvSpPr>
          <p:cNvPr id="92" name="Google Shape;92;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None/>
            </a:pPr>
            <a:r>
              <a:rPr lang="en" sz="1500" b="1">
                <a:solidFill>
                  <a:schemeClr val="dk1"/>
                </a:solidFill>
                <a:latin typeface="Georgia"/>
                <a:ea typeface="Georgia"/>
                <a:cs typeface="Georgia"/>
                <a:sym typeface="Georgia"/>
              </a:rPr>
              <a:t>4. Glaucoma Classifier dataset :</a:t>
            </a:r>
            <a:endParaRPr sz="1500" b="1">
              <a:solidFill>
                <a:schemeClr val="dk1"/>
              </a:solidFill>
              <a:latin typeface="Georgia"/>
              <a:ea typeface="Georgia"/>
              <a:cs typeface="Georgia"/>
              <a:sym typeface="Georgia"/>
            </a:endParaRPr>
          </a:p>
          <a:p>
            <a:pPr marL="914400" lvl="0" indent="-323850" algn="just" rtl="0">
              <a:spcBef>
                <a:spcPts val="1200"/>
              </a:spcBef>
              <a:spcAft>
                <a:spcPts val="0"/>
              </a:spcAft>
              <a:buClr>
                <a:schemeClr val="dk1"/>
              </a:buClr>
              <a:buSzPts val="1500"/>
              <a:buFont typeface="Georgia"/>
              <a:buAutoNum type="arabicPeriod"/>
            </a:pPr>
            <a:r>
              <a:rPr lang="en" sz="1500">
                <a:solidFill>
                  <a:schemeClr val="dk1"/>
                </a:solidFill>
                <a:highlight>
                  <a:srgbClr val="FFFFFF"/>
                </a:highlight>
                <a:latin typeface="Georgia"/>
                <a:ea typeface="Georgia"/>
                <a:cs typeface="Georgia"/>
                <a:sym typeface="Georgia"/>
              </a:rPr>
              <a:t>This data set contains images/oct scans of the eye in the .jpg format.</a:t>
            </a:r>
            <a:endParaRPr sz="1500">
              <a:solidFill>
                <a:schemeClr val="dk1"/>
              </a:solidFill>
              <a:latin typeface="Georgia"/>
              <a:ea typeface="Georgia"/>
              <a:cs typeface="Georgia"/>
              <a:sym typeface="Georgia"/>
            </a:endParaRPr>
          </a:p>
          <a:p>
            <a:pPr marL="914400" lvl="0" indent="-323850" algn="just" rtl="0">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Data set size - 5 columns x 650 rows</a:t>
            </a:r>
            <a:endParaRPr sz="1500">
              <a:solidFill>
                <a:schemeClr val="dk1"/>
              </a:solidFill>
              <a:latin typeface="Georgia"/>
              <a:ea typeface="Georgia"/>
              <a:cs typeface="Georgia"/>
              <a:sym typeface="Georgia"/>
            </a:endParaRPr>
          </a:p>
          <a:p>
            <a:pPr marL="914400" lvl="0" indent="-323850" algn="just" rtl="0">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Distribution :</a:t>
            </a:r>
            <a:endParaRPr sz="1500">
              <a:solidFill>
                <a:schemeClr val="dk1"/>
              </a:solidFill>
              <a:latin typeface="Georgia"/>
              <a:ea typeface="Georgia"/>
              <a:cs typeface="Georgia"/>
              <a:sym typeface="Georgia"/>
            </a:endParaRPr>
          </a:p>
          <a:p>
            <a:pPr marL="1371600" lvl="1" indent="-323850" algn="just" rtl="0">
              <a:spcBef>
                <a:spcPts val="0"/>
              </a:spcBef>
              <a:spcAft>
                <a:spcPts val="0"/>
              </a:spcAft>
              <a:buClr>
                <a:schemeClr val="dk1"/>
              </a:buClr>
              <a:buSzPts val="1500"/>
              <a:buFont typeface="Georgia"/>
              <a:buAutoNum type="alphaLcPeriod"/>
            </a:pPr>
            <a:r>
              <a:rPr lang="en" sz="1500">
                <a:solidFill>
                  <a:schemeClr val="dk1"/>
                </a:solidFill>
                <a:latin typeface="Georgia"/>
                <a:ea typeface="Georgia"/>
                <a:cs typeface="Georgia"/>
                <a:sym typeface="Georgia"/>
              </a:rPr>
              <a:t>Label - With Glaucoma (168) </a:t>
            </a:r>
            <a:endParaRPr sz="1500">
              <a:solidFill>
                <a:schemeClr val="dk1"/>
              </a:solidFill>
              <a:latin typeface="Georgia"/>
              <a:ea typeface="Georgia"/>
              <a:cs typeface="Georgia"/>
              <a:sym typeface="Georgia"/>
            </a:endParaRPr>
          </a:p>
          <a:p>
            <a:pPr marL="1371600" lvl="1" indent="-323850" algn="just" rtl="0">
              <a:spcBef>
                <a:spcPts val="0"/>
              </a:spcBef>
              <a:spcAft>
                <a:spcPts val="0"/>
              </a:spcAft>
              <a:buClr>
                <a:schemeClr val="dk1"/>
              </a:buClr>
              <a:buSzPts val="1500"/>
              <a:buFont typeface="Georgia"/>
              <a:buAutoNum type="alphaLcPeriod"/>
            </a:pPr>
            <a:r>
              <a:rPr lang="en" sz="1500">
                <a:solidFill>
                  <a:schemeClr val="dk1"/>
                </a:solidFill>
                <a:latin typeface="Georgia"/>
                <a:ea typeface="Georgia"/>
                <a:cs typeface="Georgia"/>
                <a:sym typeface="Georgia"/>
              </a:rPr>
              <a:t>Label - Without Glaucoma (482) </a:t>
            </a:r>
            <a:endParaRPr sz="1500">
              <a:solidFill>
                <a:schemeClr val="dk1"/>
              </a:solidFill>
              <a:latin typeface="Georgia"/>
              <a:ea typeface="Georgia"/>
              <a:cs typeface="Georgia"/>
              <a:sym typeface="Georgia"/>
            </a:endParaRPr>
          </a:p>
          <a:p>
            <a:pPr marL="914400" lvl="0" indent="-323850" algn="just" rtl="0">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From the first hand analysis, we can see that the dataset is heavily imbalanced.</a:t>
            </a:r>
            <a:endParaRPr sz="1500">
              <a:solidFill>
                <a:schemeClr val="dk1"/>
              </a:solidFill>
              <a:latin typeface="Georgia"/>
              <a:ea typeface="Georgia"/>
              <a:cs typeface="Georgia"/>
              <a:sym typeface="Georgi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0">
          <a:extLst>
            <a:ext uri="{FF2B5EF4-FFF2-40B4-BE49-F238E27FC236}">
              <a16:creationId xmlns:a16="http://schemas.microsoft.com/office/drawing/2014/main" id="{A82111C4-91AD-D8F4-CA8A-1F6C058A1AA6}"/>
            </a:ext>
          </a:extLst>
        </p:cNvPr>
        <p:cNvGrpSpPr/>
        <p:nvPr/>
      </p:nvGrpSpPr>
      <p:grpSpPr>
        <a:xfrm>
          <a:off x="0" y="0"/>
          <a:ext cx="0" cy="0"/>
          <a:chOff x="0" y="0"/>
          <a:chExt cx="0" cy="0"/>
        </a:xfrm>
      </p:grpSpPr>
      <p:sp>
        <p:nvSpPr>
          <p:cNvPr id="92" name="Google Shape;92;p19">
            <a:extLst>
              <a:ext uri="{FF2B5EF4-FFF2-40B4-BE49-F238E27FC236}">
                <a16:creationId xmlns:a16="http://schemas.microsoft.com/office/drawing/2014/main" id="{D4EE0BED-DA27-5F51-1371-1D982C78C70B}"/>
              </a:ext>
            </a:extLst>
          </p:cNvPr>
          <p:cNvSpPr txBox="1">
            <a:spLocks noGrp="1"/>
          </p:cNvSpPr>
          <p:nvPr>
            <p:ph type="body" idx="1"/>
          </p:nvPr>
        </p:nvSpPr>
        <p:spPr>
          <a:xfrm>
            <a:off x="311700" y="731375"/>
            <a:ext cx="8520600" cy="34164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None/>
            </a:pPr>
            <a:r>
              <a:rPr lang="en" sz="1500" b="1">
                <a:solidFill>
                  <a:schemeClr val="dk1"/>
                </a:solidFill>
                <a:latin typeface="Georgia"/>
                <a:ea typeface="Georgia"/>
                <a:cs typeface="Georgia"/>
                <a:sym typeface="Georgia"/>
              </a:rPr>
              <a:t>Glaucoma Classifier sample image</a:t>
            </a:r>
            <a:endParaRPr sz="1500" b="1">
              <a:solidFill>
                <a:schemeClr val="dk1"/>
              </a:solidFill>
              <a:latin typeface="Georgia"/>
              <a:ea typeface="Georgia"/>
              <a:cs typeface="Georgia"/>
              <a:sym typeface="Georgia"/>
            </a:endParaRPr>
          </a:p>
        </p:txBody>
      </p:sp>
      <p:pic>
        <p:nvPicPr>
          <p:cNvPr id="2" name="Picture 1">
            <a:extLst>
              <a:ext uri="{FF2B5EF4-FFF2-40B4-BE49-F238E27FC236}">
                <a16:creationId xmlns:a16="http://schemas.microsoft.com/office/drawing/2014/main" id="{49A104D5-F322-489B-1EA4-18C12FD09DA9}"/>
              </a:ext>
            </a:extLst>
          </p:cNvPr>
          <p:cNvPicPr>
            <a:picLocks noChangeAspect="1"/>
          </p:cNvPicPr>
          <p:nvPr/>
        </p:nvPicPr>
        <p:blipFill>
          <a:blip r:embed="rId3"/>
          <a:stretch>
            <a:fillRect/>
          </a:stretch>
        </p:blipFill>
        <p:spPr>
          <a:xfrm>
            <a:off x="990356" y="1304075"/>
            <a:ext cx="3488541" cy="3346013"/>
          </a:xfrm>
          <a:prstGeom prst="rect">
            <a:avLst/>
          </a:prstGeom>
        </p:spPr>
      </p:pic>
      <p:pic>
        <p:nvPicPr>
          <p:cNvPr id="3" name="Picture 2">
            <a:extLst>
              <a:ext uri="{FF2B5EF4-FFF2-40B4-BE49-F238E27FC236}">
                <a16:creationId xmlns:a16="http://schemas.microsoft.com/office/drawing/2014/main" id="{6455EF5A-7FD6-C47B-9BB2-A787FB2CD41F}"/>
              </a:ext>
            </a:extLst>
          </p:cNvPr>
          <p:cNvPicPr>
            <a:picLocks noChangeAspect="1"/>
          </p:cNvPicPr>
          <p:nvPr/>
        </p:nvPicPr>
        <p:blipFill>
          <a:blip r:embed="rId4"/>
          <a:stretch>
            <a:fillRect/>
          </a:stretch>
        </p:blipFill>
        <p:spPr>
          <a:xfrm>
            <a:off x="4889908" y="1265612"/>
            <a:ext cx="3515176" cy="3384475"/>
          </a:xfrm>
          <a:prstGeom prst="rect">
            <a:avLst/>
          </a:prstGeom>
        </p:spPr>
      </p:pic>
    </p:spTree>
    <p:extLst>
      <p:ext uri="{BB962C8B-B14F-4D97-AF65-F5344CB8AC3E}">
        <p14:creationId xmlns:p14="http://schemas.microsoft.com/office/powerpoint/2010/main" val="32731273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0">
          <a:extLst>
            <a:ext uri="{FF2B5EF4-FFF2-40B4-BE49-F238E27FC236}">
              <a16:creationId xmlns:a16="http://schemas.microsoft.com/office/drawing/2014/main" id="{334B6729-BAD1-1011-6BE7-E44CAE5461A4}"/>
            </a:ext>
          </a:extLst>
        </p:cNvPr>
        <p:cNvGrpSpPr/>
        <p:nvPr/>
      </p:nvGrpSpPr>
      <p:grpSpPr>
        <a:xfrm>
          <a:off x="0" y="0"/>
          <a:ext cx="0" cy="0"/>
          <a:chOff x="0" y="0"/>
          <a:chExt cx="0" cy="0"/>
        </a:xfrm>
      </p:grpSpPr>
      <p:sp>
        <p:nvSpPr>
          <p:cNvPr id="92" name="Google Shape;92;p19">
            <a:extLst>
              <a:ext uri="{FF2B5EF4-FFF2-40B4-BE49-F238E27FC236}">
                <a16:creationId xmlns:a16="http://schemas.microsoft.com/office/drawing/2014/main" id="{4A4D39F4-A67C-FA54-BDE1-40454562CBE8}"/>
              </a:ext>
            </a:extLst>
          </p:cNvPr>
          <p:cNvSpPr txBox="1">
            <a:spLocks noGrp="1"/>
          </p:cNvSpPr>
          <p:nvPr>
            <p:ph type="body" idx="1"/>
          </p:nvPr>
        </p:nvSpPr>
        <p:spPr>
          <a:xfrm>
            <a:off x="311700" y="568643"/>
            <a:ext cx="8520600" cy="34164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None/>
            </a:pPr>
            <a:r>
              <a:rPr lang="en" sz="1500" b="1" dirty="0">
                <a:solidFill>
                  <a:schemeClr val="dk1"/>
                </a:solidFill>
                <a:latin typeface="Georgia"/>
                <a:ea typeface="Georgia"/>
                <a:cs typeface="Georgia"/>
                <a:sym typeface="Georgia"/>
              </a:rPr>
              <a:t>Glaucoma class distribution</a:t>
            </a:r>
          </a:p>
          <a:p>
            <a:pPr marL="0" lvl="0" indent="0" algn="just" rtl="0">
              <a:spcBef>
                <a:spcPts val="1200"/>
              </a:spcBef>
              <a:spcAft>
                <a:spcPts val="0"/>
              </a:spcAft>
              <a:buNone/>
            </a:pPr>
            <a:endParaRPr sz="1500" dirty="0">
              <a:solidFill>
                <a:schemeClr val="dk1"/>
              </a:solidFill>
              <a:latin typeface="Georgia"/>
              <a:ea typeface="Georgia"/>
              <a:cs typeface="Georgia"/>
              <a:sym typeface="Georgia"/>
            </a:endParaRPr>
          </a:p>
        </p:txBody>
      </p:sp>
      <p:pic>
        <p:nvPicPr>
          <p:cNvPr id="2" name="Picture 1">
            <a:extLst>
              <a:ext uri="{FF2B5EF4-FFF2-40B4-BE49-F238E27FC236}">
                <a16:creationId xmlns:a16="http://schemas.microsoft.com/office/drawing/2014/main" id="{8162FF58-69A3-6E66-B49F-23DA1BFEF36B}"/>
              </a:ext>
            </a:extLst>
          </p:cNvPr>
          <p:cNvPicPr>
            <a:picLocks noChangeAspect="1"/>
          </p:cNvPicPr>
          <p:nvPr/>
        </p:nvPicPr>
        <p:blipFill>
          <a:blip r:embed="rId3"/>
          <a:stretch>
            <a:fillRect/>
          </a:stretch>
        </p:blipFill>
        <p:spPr>
          <a:xfrm>
            <a:off x="2475962" y="1282076"/>
            <a:ext cx="4192075" cy="3416399"/>
          </a:xfrm>
          <a:prstGeom prst="rect">
            <a:avLst/>
          </a:prstGeom>
        </p:spPr>
      </p:pic>
    </p:spTree>
    <p:extLst>
      <p:ext uri="{BB962C8B-B14F-4D97-AF65-F5344CB8AC3E}">
        <p14:creationId xmlns:p14="http://schemas.microsoft.com/office/powerpoint/2010/main" val="3439757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PROJECT OBJECTIVES AND SCOPE</a:t>
            </a:r>
            <a:endParaRPr b="1">
              <a:latin typeface="Georgia"/>
              <a:ea typeface="Georgia"/>
              <a:cs typeface="Georgia"/>
              <a:sym typeface="Georgia"/>
            </a:endParaRPr>
          </a:p>
        </p:txBody>
      </p:sp>
      <p:sp>
        <p:nvSpPr>
          <p:cNvPr id="61" name="Google Shape;61;p14"/>
          <p:cNvSpPr txBox="1">
            <a:spLocks noGrp="1"/>
          </p:cNvSpPr>
          <p:nvPr>
            <p:ph type="body" idx="1"/>
          </p:nvPr>
        </p:nvSpPr>
        <p:spPr>
          <a:xfrm>
            <a:off x="311700" y="1147575"/>
            <a:ext cx="8520600" cy="3416400"/>
          </a:xfrm>
          <a:prstGeom prst="rect">
            <a:avLst/>
          </a:prstGeom>
        </p:spPr>
        <p:txBody>
          <a:bodyPr spcFirstLastPara="1" wrap="square" lIns="91425" tIns="91425" rIns="91425" bIns="91425" anchor="t" anchorCtr="0">
            <a:noAutofit/>
          </a:bodyPr>
          <a:lstStyle/>
          <a:p>
            <a:pPr marL="457200" lvl="0" indent="-323850" algn="l" rtl="0">
              <a:lnSpc>
                <a:spcPct val="90000"/>
              </a:lnSpc>
              <a:spcBef>
                <a:spcPts val="0"/>
              </a:spcBef>
              <a:spcAft>
                <a:spcPts val="0"/>
              </a:spcAft>
              <a:buClr>
                <a:schemeClr val="dk1"/>
              </a:buClr>
              <a:buSzPts val="1500"/>
              <a:buChar char="●"/>
            </a:pPr>
            <a:r>
              <a:rPr lang="en" sz="1500">
                <a:solidFill>
                  <a:schemeClr val="dk1"/>
                </a:solidFill>
                <a:latin typeface="Georgia"/>
                <a:ea typeface="Georgia"/>
                <a:cs typeface="Georgia"/>
                <a:sym typeface="Georgia"/>
              </a:rPr>
              <a:t>In many developing countries, access to timely and accurate medical care remains a significant challenge, particularly in specialized fields like ophthalmology. The delays in diagnosis and limited availability of expert consultations often lead to the progression of preventable or treatable eye conditions, exacerbating the burden of vision-related disabilities. </a:t>
            </a:r>
            <a:endParaRPr sz="1500">
              <a:solidFill>
                <a:schemeClr val="dk1"/>
              </a:solidFill>
              <a:latin typeface="Georgia"/>
              <a:ea typeface="Georgia"/>
              <a:cs typeface="Georgia"/>
              <a:sym typeface="Georgia"/>
            </a:endParaRPr>
          </a:p>
          <a:p>
            <a:pPr marL="457200" lvl="0" indent="0" algn="l" rtl="0">
              <a:lnSpc>
                <a:spcPct val="90000"/>
              </a:lnSpc>
              <a:spcBef>
                <a:spcPts val="0"/>
              </a:spcBef>
              <a:spcAft>
                <a:spcPts val="0"/>
              </a:spcAft>
              <a:buNone/>
            </a:pPr>
            <a:endParaRPr sz="1500">
              <a:solidFill>
                <a:schemeClr val="dk1"/>
              </a:solidFill>
              <a:latin typeface="Georgia"/>
              <a:ea typeface="Georgia"/>
              <a:cs typeface="Georgia"/>
              <a:sym typeface="Georgia"/>
            </a:endParaRPr>
          </a:p>
          <a:p>
            <a:pPr marL="457200" lvl="0" indent="-323850" algn="l" rtl="0">
              <a:lnSpc>
                <a:spcPct val="90000"/>
              </a:lnSpc>
              <a:spcBef>
                <a:spcPts val="0"/>
              </a:spcBef>
              <a:spcAft>
                <a:spcPts val="0"/>
              </a:spcAft>
              <a:buClr>
                <a:schemeClr val="dk1"/>
              </a:buClr>
              <a:buSzPts val="1500"/>
              <a:buChar char="●"/>
            </a:pPr>
            <a:r>
              <a:rPr lang="en" sz="1500">
                <a:solidFill>
                  <a:schemeClr val="dk1"/>
                </a:solidFill>
                <a:latin typeface="Georgia"/>
                <a:ea typeface="Georgia"/>
                <a:cs typeface="Georgia"/>
                <a:sym typeface="Georgia"/>
              </a:rPr>
              <a:t>This project is essential because it aims to bridge the gap in access to eye care by leveraging advanced technology to accelerate the detection of eye diseases by providing instant diagnosis and feedback to medical professionals and patients, even those in remote areas.</a:t>
            </a:r>
            <a:endParaRPr sz="1500">
              <a:solidFill>
                <a:schemeClr val="dk1"/>
              </a:solidFill>
              <a:latin typeface="Georgia"/>
              <a:ea typeface="Georgia"/>
              <a:cs typeface="Georgia"/>
              <a:sym typeface="Georgia"/>
            </a:endParaRPr>
          </a:p>
          <a:p>
            <a:pPr marL="457200" lvl="0" indent="0" algn="l" rtl="0">
              <a:lnSpc>
                <a:spcPct val="90000"/>
              </a:lnSpc>
              <a:spcBef>
                <a:spcPts val="0"/>
              </a:spcBef>
              <a:spcAft>
                <a:spcPts val="0"/>
              </a:spcAft>
              <a:buNone/>
            </a:pPr>
            <a:endParaRPr sz="1500">
              <a:solidFill>
                <a:schemeClr val="dk1"/>
              </a:solidFill>
              <a:latin typeface="Georgia"/>
              <a:ea typeface="Georgia"/>
              <a:cs typeface="Georgia"/>
              <a:sym typeface="Georgia"/>
            </a:endParaRPr>
          </a:p>
          <a:p>
            <a:pPr marL="457200" lvl="0" indent="-323850" algn="l" rtl="0">
              <a:lnSpc>
                <a:spcPct val="90000"/>
              </a:lnSpc>
              <a:spcBef>
                <a:spcPts val="0"/>
              </a:spcBef>
              <a:spcAft>
                <a:spcPts val="0"/>
              </a:spcAft>
              <a:buClr>
                <a:schemeClr val="dk1"/>
              </a:buClr>
              <a:buSzPts val="1500"/>
              <a:buFont typeface="Georgia"/>
              <a:buChar char="●"/>
            </a:pPr>
            <a:r>
              <a:rPr lang="en" sz="1500">
                <a:solidFill>
                  <a:schemeClr val="dk1"/>
                </a:solidFill>
                <a:latin typeface="Georgia"/>
                <a:ea typeface="Georgia"/>
                <a:cs typeface="Georgia"/>
                <a:sym typeface="Georgia"/>
              </a:rPr>
              <a:t>The project aims to build a robust classification system capable of identifying eye ailments and providing detailed diagnostic information. It uses machine learning and deep learning techniques to diagnose and classify various eye diseases  such as Diabetic Retinopathy, Cataract, Glaucoma, etc. using retinal images. </a:t>
            </a:r>
            <a:endParaRPr sz="1500">
              <a:solidFill>
                <a:schemeClr val="dk1"/>
              </a:solidFill>
              <a:latin typeface="Georgia"/>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TECHNICAL APPROACH</a:t>
            </a:r>
            <a:endParaRPr b="1">
              <a:latin typeface="Georgia"/>
              <a:ea typeface="Georgia"/>
              <a:cs typeface="Georgia"/>
              <a:sym typeface="Georgia"/>
            </a:endParaRPr>
          </a:p>
        </p:txBody>
      </p:sp>
      <p:sp>
        <p:nvSpPr>
          <p:cNvPr id="104" name="Google Shape;104;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rgbClr val="000000"/>
                </a:solidFill>
                <a:latin typeface="Georgia"/>
                <a:ea typeface="Georgia"/>
                <a:cs typeface="Georgia"/>
                <a:sym typeface="Georgia"/>
              </a:rPr>
              <a:t>PREPROCESSING :</a:t>
            </a:r>
            <a:endParaRPr sz="1500" b="1">
              <a:solidFill>
                <a:srgbClr val="000000"/>
              </a:solidFill>
              <a:latin typeface="Georgia"/>
              <a:ea typeface="Georgia"/>
              <a:cs typeface="Georgia"/>
              <a:sym typeface="Georgia"/>
            </a:endParaRPr>
          </a:p>
          <a:p>
            <a:pPr marL="914400" lvl="0" indent="-322818" algn="l" rtl="0">
              <a:spcBef>
                <a:spcPts val="1200"/>
              </a:spcBef>
              <a:spcAft>
                <a:spcPts val="0"/>
              </a:spcAft>
              <a:buClr>
                <a:srgbClr val="000000"/>
              </a:buClr>
              <a:buSzPct val="100000"/>
              <a:buFont typeface="Georgia"/>
              <a:buAutoNum type="arabicPeriod"/>
            </a:pPr>
            <a:r>
              <a:rPr lang="en" sz="1500">
                <a:solidFill>
                  <a:srgbClr val="000000"/>
                </a:solidFill>
                <a:latin typeface="Georgia"/>
                <a:ea typeface="Georgia"/>
                <a:cs typeface="Georgia"/>
                <a:sym typeface="Georgia"/>
              </a:rPr>
              <a:t>Rescaling : This line rescales the pixel values of the images from the original range of [0, 255] to a normalized range of [0, 1]. Neural networks typically perform better when inputs are normalized, and rescaling the pixel values helps the model converge faster during training.</a:t>
            </a:r>
            <a:endParaRPr sz="1500">
              <a:solidFill>
                <a:srgbClr val="000000"/>
              </a:solidFill>
              <a:latin typeface="Georgia"/>
              <a:ea typeface="Georgia"/>
              <a:cs typeface="Georgia"/>
              <a:sym typeface="Georgia"/>
            </a:endParaRPr>
          </a:p>
          <a:p>
            <a:pPr marL="914400" lvl="0" indent="-322818" algn="l" rtl="0">
              <a:spcBef>
                <a:spcPts val="0"/>
              </a:spcBef>
              <a:spcAft>
                <a:spcPts val="0"/>
              </a:spcAft>
              <a:buClr>
                <a:srgbClr val="000000"/>
              </a:buClr>
              <a:buSzPct val="100000"/>
              <a:buFont typeface="Georgia"/>
              <a:buAutoNum type="arabicPeriod"/>
            </a:pPr>
            <a:r>
              <a:rPr lang="en" sz="1500">
                <a:solidFill>
                  <a:srgbClr val="000000"/>
                </a:solidFill>
                <a:latin typeface="Georgia"/>
                <a:ea typeface="Georgia"/>
                <a:cs typeface="Georgia"/>
                <a:sym typeface="Georgia"/>
              </a:rPr>
              <a:t>Resizing : All images are resized to a fixed size. This ensures that the input dimensions are consistent for the network, which is important since neural networks require fixed input sizes.</a:t>
            </a:r>
            <a:endParaRPr sz="1500">
              <a:solidFill>
                <a:srgbClr val="000000"/>
              </a:solidFill>
              <a:latin typeface="Georgia"/>
              <a:ea typeface="Georgia"/>
              <a:cs typeface="Georgia"/>
              <a:sym typeface="Georgia"/>
            </a:endParaRPr>
          </a:p>
          <a:p>
            <a:pPr marL="914400" lvl="0" indent="-322818" algn="l" rtl="0">
              <a:spcBef>
                <a:spcPts val="0"/>
              </a:spcBef>
              <a:spcAft>
                <a:spcPts val="0"/>
              </a:spcAft>
              <a:buClr>
                <a:srgbClr val="000000"/>
              </a:buClr>
              <a:buSzPct val="100000"/>
              <a:buFont typeface="Georgia"/>
              <a:buAutoNum type="arabicPeriod"/>
            </a:pPr>
            <a:r>
              <a:rPr lang="en" sz="1500">
                <a:solidFill>
                  <a:srgbClr val="000000"/>
                </a:solidFill>
                <a:latin typeface="Georgia"/>
                <a:ea typeface="Georgia"/>
                <a:cs typeface="Georgia"/>
                <a:sym typeface="Georgia"/>
              </a:rPr>
              <a:t>Conversion to arrays : Images are converted into NumPy arrays to make them compatible with TensorFlow and </a:t>
            </a:r>
            <a:r>
              <a:rPr lang="en" sz="1500" err="1">
                <a:solidFill>
                  <a:srgbClr val="000000"/>
                </a:solidFill>
                <a:latin typeface="Georgia"/>
                <a:ea typeface="Georgia"/>
                <a:cs typeface="Georgia"/>
                <a:sym typeface="Georgia"/>
              </a:rPr>
              <a:t>Keras</a:t>
            </a:r>
            <a:r>
              <a:rPr lang="en" sz="1500">
                <a:solidFill>
                  <a:srgbClr val="000000"/>
                </a:solidFill>
                <a:latin typeface="Georgia"/>
                <a:ea typeface="Georgia"/>
                <a:cs typeface="Georgia"/>
                <a:sym typeface="Georgia"/>
              </a:rPr>
              <a:t> models. Each image will have three dimensions: height, width, and depth (3, for the RGB channels)</a:t>
            </a:r>
            <a:endParaRPr sz="1500">
              <a:solidFill>
                <a:srgbClr val="000000"/>
              </a:solidFill>
              <a:latin typeface="Georgia"/>
              <a:ea typeface="Georgia"/>
              <a:cs typeface="Georgia"/>
              <a:sym typeface="Georgia"/>
            </a:endParaRPr>
          </a:p>
          <a:p>
            <a:pPr marL="914400" lvl="0" indent="-322818" algn="l" rtl="0">
              <a:spcBef>
                <a:spcPts val="0"/>
              </a:spcBef>
              <a:spcAft>
                <a:spcPts val="0"/>
              </a:spcAft>
              <a:buClr>
                <a:srgbClr val="000000"/>
              </a:buClr>
              <a:buSzPct val="100000"/>
              <a:buFont typeface="Georgia"/>
              <a:buAutoNum type="arabicPeriod"/>
            </a:pPr>
            <a:r>
              <a:rPr lang="en" sz="1500">
                <a:solidFill>
                  <a:srgbClr val="000000"/>
                </a:solidFill>
                <a:latin typeface="Georgia"/>
                <a:ea typeface="Georgia"/>
                <a:cs typeface="Georgia"/>
                <a:sym typeface="Georgia"/>
              </a:rPr>
              <a:t>Also, the datasets for each of these classifiers are unbalanced, so </a:t>
            </a:r>
            <a:r>
              <a:rPr lang="en" sz="1500" err="1">
                <a:solidFill>
                  <a:srgbClr val="000000"/>
                </a:solidFill>
                <a:latin typeface="Georgia"/>
                <a:ea typeface="Georgia"/>
                <a:cs typeface="Georgia"/>
                <a:sym typeface="Georgia"/>
              </a:rPr>
              <a:t>undersampling</a:t>
            </a:r>
            <a:r>
              <a:rPr lang="en" sz="1500">
                <a:solidFill>
                  <a:srgbClr val="000000"/>
                </a:solidFill>
                <a:latin typeface="Georgia"/>
                <a:ea typeface="Georgia"/>
                <a:cs typeface="Georgia"/>
                <a:sym typeface="Georgia"/>
              </a:rPr>
              <a:t> method is used to make the datasets balanced. </a:t>
            </a:r>
            <a:endParaRPr sz="1500">
              <a:solidFill>
                <a:srgbClr val="000000"/>
              </a:solidFill>
              <a:latin typeface="Georgia"/>
              <a:ea typeface="Georgia"/>
              <a:cs typeface="Georgia"/>
              <a:sym typeface="Georgia"/>
            </a:endParaRPr>
          </a:p>
          <a:p>
            <a:pPr marL="0" lvl="0" indent="0" algn="l" rtl="0">
              <a:spcBef>
                <a:spcPts val="1200"/>
              </a:spcBef>
              <a:spcAft>
                <a:spcPts val="1200"/>
              </a:spcAft>
              <a:buNone/>
            </a:pPr>
            <a:endParaRPr sz="1500">
              <a:solidFill>
                <a:srgbClr val="000000"/>
              </a:solidFill>
              <a:latin typeface="Georgia"/>
              <a:ea typeface="Georgia"/>
              <a:cs typeface="Georgia"/>
              <a:sym typeface="Georgi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TECHNICAL APPROACH</a:t>
            </a:r>
            <a:br>
              <a:rPr lang="en" b="1">
                <a:latin typeface="Georgia"/>
                <a:ea typeface="Georgia"/>
                <a:cs typeface="Georgia"/>
                <a:sym typeface="Georgia"/>
              </a:rPr>
            </a:br>
            <a:r>
              <a:rPr lang="en" b="1">
                <a:latin typeface="Georgia"/>
                <a:ea typeface="Georgia"/>
                <a:cs typeface="Georgia"/>
                <a:sym typeface="Georgia"/>
              </a:rPr>
              <a:t>Version - 1</a:t>
            </a:r>
            <a:endParaRPr b="1">
              <a:latin typeface="Georgia"/>
              <a:ea typeface="Georgia"/>
              <a:cs typeface="Georgia"/>
              <a:sym typeface="Georgia"/>
            </a:endParaRPr>
          </a:p>
        </p:txBody>
      </p:sp>
      <p:sp>
        <p:nvSpPr>
          <p:cNvPr id="110" name="Google Shape;110;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 sz="1500" b="1">
              <a:solidFill>
                <a:schemeClr val="dk1"/>
              </a:solidFill>
              <a:latin typeface="Georgia"/>
              <a:ea typeface="Georgia"/>
              <a:cs typeface="Georgia"/>
              <a:sym typeface="Georgia"/>
            </a:endParaRPr>
          </a:p>
          <a:p>
            <a:pPr marL="0" lvl="0" indent="0" algn="l" rtl="0">
              <a:spcBef>
                <a:spcPts val="0"/>
              </a:spcBef>
              <a:spcAft>
                <a:spcPts val="0"/>
              </a:spcAft>
              <a:buNone/>
            </a:pPr>
            <a:r>
              <a:rPr lang="en" sz="1500" b="1">
                <a:solidFill>
                  <a:schemeClr val="dk1"/>
                </a:solidFill>
                <a:latin typeface="Georgia"/>
                <a:ea typeface="Georgia"/>
                <a:cs typeface="Georgia"/>
                <a:sym typeface="Georgia"/>
              </a:rPr>
              <a:t>1. Base classifier: </a:t>
            </a:r>
          </a:p>
          <a:p>
            <a:pPr marL="0" indent="0">
              <a:buNone/>
            </a:pPr>
            <a:r>
              <a:rPr lang="en-US" sz="1500">
                <a:solidFill>
                  <a:schemeClr val="dk1"/>
                </a:solidFill>
                <a:latin typeface="Georgia"/>
                <a:ea typeface="Georgia"/>
                <a:cs typeface="Georgia"/>
                <a:sym typeface="Georgia"/>
              </a:rPr>
              <a:t>For this classifier, the following models can be used :</a:t>
            </a:r>
          </a:p>
          <a:p>
            <a:pPr marL="0" lvl="0" indent="0" algn="l" rtl="0">
              <a:spcBef>
                <a:spcPts val="0"/>
              </a:spcBef>
              <a:spcAft>
                <a:spcPts val="0"/>
              </a:spcAft>
              <a:buNone/>
            </a:pPr>
            <a:endParaRPr lang="en-US" sz="1500">
              <a:solidFill>
                <a:schemeClr val="dk1"/>
              </a:solidFill>
              <a:latin typeface="Georgia"/>
              <a:ea typeface="Georgia"/>
              <a:cs typeface="Georgia"/>
              <a:sym typeface="Georgia"/>
            </a:endParaRPr>
          </a:p>
          <a:p>
            <a:pPr marL="800100" lvl="1">
              <a:buFont typeface="+mj-lt"/>
              <a:buAutoNum type="arabicPeriod"/>
            </a:pPr>
            <a:r>
              <a:rPr lang="en-US" sz="1500">
                <a:solidFill>
                  <a:schemeClr val="dk1"/>
                </a:solidFill>
                <a:latin typeface="Georgia"/>
                <a:ea typeface="Georgia"/>
                <a:cs typeface="Georgia"/>
                <a:sym typeface="Georgia"/>
              </a:rPr>
              <a:t>MobileNetV2 - A pre-trained ImageNet version of </a:t>
            </a:r>
            <a:r>
              <a:rPr lang="en-US" sz="1500" err="1">
                <a:solidFill>
                  <a:schemeClr val="dk1"/>
                </a:solidFill>
                <a:latin typeface="Georgia"/>
                <a:ea typeface="Georgia"/>
                <a:cs typeface="Georgia"/>
                <a:sym typeface="Georgia"/>
              </a:rPr>
              <a:t>MobileNet</a:t>
            </a:r>
            <a:r>
              <a:rPr lang="en-US" sz="1500">
                <a:solidFill>
                  <a:schemeClr val="dk1"/>
                </a:solidFill>
                <a:latin typeface="Georgia"/>
                <a:ea typeface="Georgia"/>
                <a:cs typeface="Georgia"/>
                <a:sym typeface="Georgia"/>
              </a:rPr>
              <a:t> is fine-tuned for our classification task by adding fully connected layers, enabling it to focus on disease-specific features and labels, providing a balance between performance and computational efficiency.</a:t>
            </a:r>
          </a:p>
          <a:p>
            <a:pPr marL="800100" lvl="1">
              <a:buFont typeface="+mj-lt"/>
              <a:buAutoNum type="arabicPeriod"/>
            </a:pPr>
            <a:r>
              <a:rPr lang="en-US" sz="1500" err="1">
                <a:solidFill>
                  <a:schemeClr val="dk1"/>
                </a:solidFill>
                <a:latin typeface="Georgia"/>
                <a:ea typeface="Georgia"/>
                <a:cs typeface="Georgia"/>
                <a:sym typeface="Georgia"/>
              </a:rPr>
              <a:t>Xception</a:t>
            </a:r>
            <a:r>
              <a:rPr lang="en-US" sz="1500">
                <a:solidFill>
                  <a:schemeClr val="dk1"/>
                </a:solidFill>
                <a:latin typeface="Georgia"/>
                <a:ea typeface="Georgia"/>
                <a:cs typeface="Georgia"/>
                <a:sym typeface="Georgia"/>
              </a:rPr>
              <a:t> - depth wise separable convolutions, significantly lowering computational costs while retaining accuracy, making it ideal for handling large, diverse datasets. It excels in feature extraction by separating spatial and channel information, beneficial for analyzing detailed medical images. </a:t>
            </a:r>
            <a:endParaRPr sz="1500">
              <a:solidFill>
                <a:schemeClr val="dk1"/>
              </a:solidFill>
              <a:latin typeface="Georgia"/>
              <a:ea typeface="Georgia"/>
              <a:cs typeface="Georgia"/>
              <a:sym typeface="Georgi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8">
          <a:extLst>
            <a:ext uri="{FF2B5EF4-FFF2-40B4-BE49-F238E27FC236}">
              <a16:creationId xmlns:a16="http://schemas.microsoft.com/office/drawing/2014/main" id="{974B6968-0BE8-0C8C-7D22-17C417EB46DD}"/>
            </a:ext>
          </a:extLst>
        </p:cNvPr>
        <p:cNvGrpSpPr/>
        <p:nvPr/>
      </p:nvGrpSpPr>
      <p:grpSpPr>
        <a:xfrm>
          <a:off x="0" y="0"/>
          <a:ext cx="0" cy="0"/>
          <a:chOff x="0" y="0"/>
          <a:chExt cx="0" cy="0"/>
        </a:xfrm>
      </p:grpSpPr>
      <p:sp>
        <p:nvSpPr>
          <p:cNvPr id="109" name="Google Shape;109;p22">
            <a:extLst>
              <a:ext uri="{FF2B5EF4-FFF2-40B4-BE49-F238E27FC236}">
                <a16:creationId xmlns:a16="http://schemas.microsoft.com/office/drawing/2014/main" id="{C6CBA53C-4E3E-441A-5C0C-36835D89E294}"/>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TECHNICAL APPROACH</a:t>
            </a:r>
            <a:br>
              <a:rPr lang="en" b="1">
                <a:latin typeface="Georgia"/>
                <a:ea typeface="Georgia"/>
                <a:cs typeface="Georgia"/>
                <a:sym typeface="Georgia"/>
              </a:rPr>
            </a:br>
            <a:r>
              <a:rPr lang="en" b="1">
                <a:latin typeface="Georgia"/>
                <a:ea typeface="Georgia"/>
                <a:cs typeface="Georgia"/>
                <a:sym typeface="Georgia"/>
              </a:rPr>
              <a:t>Version - 1</a:t>
            </a:r>
            <a:endParaRPr b="1">
              <a:latin typeface="Georgia"/>
              <a:ea typeface="Georgia"/>
              <a:cs typeface="Georgia"/>
              <a:sym typeface="Georgia"/>
            </a:endParaRPr>
          </a:p>
        </p:txBody>
      </p:sp>
      <p:sp>
        <p:nvSpPr>
          <p:cNvPr id="110" name="Google Shape;110;p22">
            <a:extLst>
              <a:ext uri="{FF2B5EF4-FFF2-40B4-BE49-F238E27FC236}">
                <a16:creationId xmlns:a16="http://schemas.microsoft.com/office/drawing/2014/main" id="{0969662A-EA36-908E-E2C7-BCAB2CC4C40F}"/>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 sz="1500" b="1">
              <a:solidFill>
                <a:schemeClr val="dk1"/>
              </a:solidFill>
              <a:latin typeface="Georgia"/>
              <a:ea typeface="Georgia"/>
              <a:cs typeface="Georgia"/>
              <a:sym typeface="Georgia"/>
            </a:endParaRPr>
          </a:p>
          <a:p>
            <a:pPr marL="0" lvl="0" indent="0" algn="l" rtl="0">
              <a:spcBef>
                <a:spcPts val="0"/>
              </a:spcBef>
              <a:spcAft>
                <a:spcPts val="0"/>
              </a:spcAft>
              <a:buNone/>
            </a:pPr>
            <a:r>
              <a:rPr lang="en" sz="1500" b="1">
                <a:solidFill>
                  <a:schemeClr val="dk1"/>
                </a:solidFill>
                <a:latin typeface="Georgia"/>
                <a:ea typeface="Georgia"/>
                <a:cs typeface="Georgia"/>
                <a:sym typeface="Georgia"/>
              </a:rPr>
              <a:t>1. Base classifier: </a:t>
            </a:r>
          </a:p>
          <a:p>
            <a:pPr marL="0" lvl="0" indent="0" algn="l" rtl="0">
              <a:spcBef>
                <a:spcPts val="0"/>
              </a:spcBef>
              <a:spcAft>
                <a:spcPts val="0"/>
              </a:spcAft>
              <a:buNone/>
            </a:pPr>
            <a:r>
              <a:rPr lang="en" sz="1500">
                <a:solidFill>
                  <a:schemeClr val="dk1"/>
                </a:solidFill>
                <a:latin typeface="Georgia"/>
                <a:ea typeface="Georgia"/>
                <a:cs typeface="Georgia"/>
                <a:sym typeface="Georgia"/>
              </a:rPr>
              <a:t>Accuracy and loss</a:t>
            </a:r>
          </a:p>
          <a:p>
            <a:pPr marL="0" lvl="0" indent="0" algn="l" rtl="0">
              <a:spcBef>
                <a:spcPts val="0"/>
              </a:spcBef>
              <a:spcAft>
                <a:spcPts val="0"/>
              </a:spcAft>
              <a:buNone/>
            </a:pPr>
            <a:endParaRPr lang="en" sz="1500">
              <a:solidFill>
                <a:schemeClr val="dk1"/>
              </a:solidFill>
              <a:latin typeface="Georgia"/>
              <a:ea typeface="Georgia"/>
              <a:cs typeface="Georgia"/>
              <a:sym typeface="Georgia"/>
            </a:endParaRPr>
          </a:p>
        </p:txBody>
      </p:sp>
      <p:graphicFrame>
        <p:nvGraphicFramePr>
          <p:cNvPr id="8" name="Table 7">
            <a:extLst>
              <a:ext uri="{FF2B5EF4-FFF2-40B4-BE49-F238E27FC236}">
                <a16:creationId xmlns:a16="http://schemas.microsoft.com/office/drawing/2014/main" id="{B3E68075-B0A7-8261-5E34-BD8250339DD2}"/>
              </a:ext>
            </a:extLst>
          </p:cNvPr>
          <p:cNvGraphicFramePr>
            <a:graphicFrameLocks noGrp="1"/>
          </p:cNvGraphicFramePr>
          <p:nvPr>
            <p:extLst>
              <p:ext uri="{D42A27DB-BD31-4B8C-83A1-F6EECF244321}">
                <p14:modId xmlns:p14="http://schemas.microsoft.com/office/powerpoint/2010/main" val="700047111"/>
              </p:ext>
            </p:extLst>
          </p:nvPr>
        </p:nvGraphicFramePr>
        <p:xfrm>
          <a:off x="1809750" y="2574925"/>
          <a:ext cx="5524500" cy="571500"/>
        </p:xfrm>
        <a:graphic>
          <a:graphicData uri="http://schemas.openxmlformats.org/drawingml/2006/table">
            <a:tbl>
              <a:tblPr firstRow="1" firstCol="1"/>
              <a:tblGrid>
                <a:gridCol w="1841500">
                  <a:extLst>
                    <a:ext uri="{9D8B030D-6E8A-4147-A177-3AD203B41FA5}">
                      <a16:colId xmlns:a16="http://schemas.microsoft.com/office/drawing/2014/main" val="1634780173"/>
                    </a:ext>
                  </a:extLst>
                </a:gridCol>
                <a:gridCol w="1841500">
                  <a:extLst>
                    <a:ext uri="{9D8B030D-6E8A-4147-A177-3AD203B41FA5}">
                      <a16:colId xmlns:a16="http://schemas.microsoft.com/office/drawing/2014/main" val="2838758022"/>
                    </a:ext>
                  </a:extLst>
                </a:gridCol>
                <a:gridCol w="1841500">
                  <a:extLst>
                    <a:ext uri="{9D8B030D-6E8A-4147-A177-3AD203B41FA5}">
                      <a16:colId xmlns:a16="http://schemas.microsoft.com/office/drawing/2014/main" val="3622571154"/>
                    </a:ext>
                  </a:extLst>
                </a:gridCol>
              </a:tblGrid>
              <a:tr h="190500">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Model </a:t>
                      </a:r>
                      <a:r>
                        <a:rPr lang="en-US" sz="1100" b="1">
                          <a:solidFill>
                            <a:srgbClr val="000000"/>
                          </a:solidFill>
                          <a:effectLst/>
                          <a:latin typeface="Arial" panose="020B0604020202020204" pitchFamily="34" charset="0"/>
                          <a:ea typeface="Arial" panose="020B0604020202020204" pitchFamily="34" charset="0"/>
                        </a:rPr>
                        <a:t>used</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marL="0" marR="0">
                        <a:lnSpc>
                          <a:spcPct val="115000"/>
                        </a:lnSpc>
                        <a:spcBef>
                          <a:spcPts val="0"/>
                        </a:spcBef>
                        <a:spcAft>
                          <a:spcPts val="0"/>
                        </a:spcAft>
                        <a:tabLst>
                          <a:tab pos="768350" algn="l"/>
                          <a:tab pos="1060450" algn="l"/>
                        </a:tabLst>
                      </a:pPr>
                      <a:r>
                        <a:rPr lang="en-US" sz="1100" b="1">
                          <a:solidFill>
                            <a:srgbClr val="FFFFFF"/>
                          </a:solidFill>
                          <a:effectLst/>
                          <a:latin typeface="Arial" panose="020B0604020202020204" pitchFamily="34" charset="0"/>
                          <a:ea typeface="Arial" panose="020B0604020202020204" pitchFamily="34" charset="0"/>
                        </a:rPr>
                        <a:t>accuracy		</a:t>
                      </a:r>
                      <a:endParaRPr lang="en-US" sz="1200">
                        <a:effectLst/>
                        <a:latin typeface="Times New Roman" panose="02020603050405020304" pitchFamily="18" charset="0"/>
                        <a:ea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loss</a:t>
                      </a:r>
                      <a:endParaRPr lang="en-US" sz="1200">
                        <a:effectLst/>
                        <a:latin typeface="Times New Roman" panose="02020603050405020304" pitchFamily="18" charset="0"/>
                        <a:ea typeface="Times New Roman" panose="02020603050405020304" pitchFamily="18" charset="0"/>
                      </a:endParaRPr>
                    </a:p>
                  </a:txBody>
                  <a:tcPr marL="68580" marR="68580"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672101410"/>
                  </a:ext>
                </a:extLst>
              </a:tr>
              <a:tr h="190500">
                <a:tc>
                  <a:txBody>
                    <a:bodyPr/>
                    <a:lstStyle/>
                    <a:p>
                      <a:pPr marL="0" marR="0">
                        <a:lnSpc>
                          <a:spcPct val="115000"/>
                        </a:lnSpc>
                        <a:spcBef>
                          <a:spcPts val="0"/>
                        </a:spcBef>
                        <a:spcAft>
                          <a:spcPts val="0"/>
                        </a:spcAft>
                      </a:pPr>
                      <a:r>
                        <a:rPr lang="en-US" sz="1100" b="1">
                          <a:solidFill>
                            <a:srgbClr val="000000"/>
                          </a:solidFill>
                          <a:effectLst/>
                          <a:latin typeface="Arial" panose="020B0604020202020204" pitchFamily="34" charset="0"/>
                          <a:ea typeface="Arial" panose="020B0604020202020204" pitchFamily="34" charset="0"/>
                        </a:rPr>
                        <a:t>MobileNet2</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65.43</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effectLst/>
                          <a:latin typeface="Arial" panose="020B0604020202020204" pitchFamily="34" charset="0"/>
                          <a:ea typeface="Times New Roman" panose="02020603050405020304" pitchFamily="18" charset="0"/>
                        </a:rPr>
                        <a:t>155.7598</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3248522269"/>
                  </a:ext>
                </a:extLst>
              </a:tr>
              <a:tr h="190500">
                <a:tc>
                  <a:txBody>
                    <a:bodyPr/>
                    <a:lstStyle/>
                    <a:p>
                      <a:pPr marL="0" marR="0">
                        <a:lnSpc>
                          <a:spcPct val="115000"/>
                        </a:lnSpc>
                        <a:spcBef>
                          <a:spcPts val="0"/>
                        </a:spcBef>
                        <a:spcAft>
                          <a:spcPts val="0"/>
                        </a:spcAft>
                      </a:pPr>
                      <a:r>
                        <a:rPr lang="en-US" sz="1100" b="1">
                          <a:solidFill>
                            <a:srgbClr val="000000"/>
                          </a:solidFill>
                          <a:effectLst/>
                          <a:latin typeface="Arial" panose="020B0604020202020204" pitchFamily="34" charset="0"/>
                          <a:ea typeface="Arial" panose="020B0604020202020204" pitchFamily="34" charset="0"/>
                        </a:rPr>
                        <a:t>Xception</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tabLst>
                          <a:tab pos="852170" algn="ctr"/>
                        </a:tabLst>
                      </a:pPr>
                      <a:r>
                        <a:rPr lang="en-US" sz="1100">
                          <a:solidFill>
                            <a:srgbClr val="000000"/>
                          </a:solidFill>
                          <a:effectLst/>
                          <a:latin typeface="Arial" panose="020B0604020202020204" pitchFamily="34" charset="0"/>
                          <a:ea typeface="Arial" panose="020B0604020202020204" pitchFamily="34" charset="0"/>
                        </a:rPr>
                        <a:t>66.02</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effectLst/>
                          <a:latin typeface="Arial" panose="020B0604020202020204" pitchFamily="34" charset="0"/>
                          <a:ea typeface="Times New Roman" panose="02020603050405020304" pitchFamily="18" charset="0"/>
                        </a:rPr>
                        <a:t>139.6008</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3510448792"/>
                  </a:ext>
                </a:extLst>
              </a:tr>
            </a:tbl>
          </a:graphicData>
        </a:graphic>
      </p:graphicFrame>
    </p:spTree>
    <p:extLst>
      <p:ext uri="{BB962C8B-B14F-4D97-AF65-F5344CB8AC3E}">
        <p14:creationId xmlns:p14="http://schemas.microsoft.com/office/powerpoint/2010/main" val="3206580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8">
          <a:extLst>
            <a:ext uri="{FF2B5EF4-FFF2-40B4-BE49-F238E27FC236}">
              <a16:creationId xmlns:a16="http://schemas.microsoft.com/office/drawing/2014/main" id="{0048DC27-1D76-A929-BC57-093E3D3F653A}"/>
            </a:ext>
          </a:extLst>
        </p:cNvPr>
        <p:cNvGrpSpPr/>
        <p:nvPr/>
      </p:nvGrpSpPr>
      <p:grpSpPr>
        <a:xfrm>
          <a:off x="0" y="0"/>
          <a:ext cx="0" cy="0"/>
          <a:chOff x="0" y="0"/>
          <a:chExt cx="0" cy="0"/>
        </a:xfrm>
      </p:grpSpPr>
      <p:sp>
        <p:nvSpPr>
          <p:cNvPr id="109" name="Google Shape;109;p22">
            <a:extLst>
              <a:ext uri="{FF2B5EF4-FFF2-40B4-BE49-F238E27FC236}">
                <a16:creationId xmlns:a16="http://schemas.microsoft.com/office/drawing/2014/main" id="{86AE1416-C037-45F6-4A3C-E797A0DA0B72}"/>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TECHNICAL APPROACH</a:t>
            </a:r>
            <a:br>
              <a:rPr lang="en" b="1">
                <a:latin typeface="Georgia"/>
                <a:ea typeface="Georgia"/>
                <a:cs typeface="Georgia"/>
                <a:sym typeface="Georgia"/>
              </a:rPr>
            </a:br>
            <a:r>
              <a:rPr lang="en" b="1">
                <a:latin typeface="Georgia"/>
                <a:ea typeface="Georgia"/>
                <a:cs typeface="Georgia"/>
                <a:sym typeface="Georgia"/>
              </a:rPr>
              <a:t>Version - 2</a:t>
            </a:r>
            <a:endParaRPr b="1">
              <a:latin typeface="Georgia"/>
              <a:ea typeface="Georgia"/>
              <a:cs typeface="Georgia"/>
              <a:sym typeface="Georgia"/>
            </a:endParaRPr>
          </a:p>
        </p:txBody>
      </p:sp>
      <p:sp>
        <p:nvSpPr>
          <p:cNvPr id="110" name="Google Shape;110;p22">
            <a:extLst>
              <a:ext uri="{FF2B5EF4-FFF2-40B4-BE49-F238E27FC236}">
                <a16:creationId xmlns:a16="http://schemas.microsoft.com/office/drawing/2014/main" id="{4FB934FB-56F7-A871-9BB8-B21275C80C08}"/>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 sz="1500" b="1">
              <a:solidFill>
                <a:schemeClr val="dk1"/>
              </a:solidFill>
              <a:latin typeface="Georgia" panose="02040502050405020303" pitchFamily="18" charset="0"/>
              <a:ea typeface="Georgia"/>
              <a:cs typeface="Georgia"/>
              <a:sym typeface="Georgia"/>
            </a:endParaRPr>
          </a:p>
          <a:p>
            <a:pPr marL="0" lvl="0" indent="0" algn="l" rtl="0">
              <a:spcBef>
                <a:spcPts val="0"/>
              </a:spcBef>
              <a:spcAft>
                <a:spcPts val="0"/>
              </a:spcAft>
              <a:buNone/>
            </a:pPr>
            <a:r>
              <a:rPr lang="en" sz="1500" b="1">
                <a:solidFill>
                  <a:schemeClr val="dk1"/>
                </a:solidFill>
                <a:latin typeface="Georgia" panose="02040502050405020303" pitchFamily="18" charset="0"/>
                <a:ea typeface="Georgia"/>
                <a:cs typeface="Georgia"/>
                <a:sym typeface="Georgia"/>
              </a:rPr>
              <a:t>1. Base classifier - Ocular Disease recognition classifier : </a:t>
            </a:r>
            <a:endParaRPr sz="1500" b="1">
              <a:solidFill>
                <a:schemeClr val="dk1"/>
              </a:solidFill>
              <a:latin typeface="Georgia" panose="02040502050405020303" pitchFamily="18" charset="0"/>
              <a:ea typeface="Georgia"/>
              <a:cs typeface="Georgia"/>
              <a:sym typeface="Georgia"/>
            </a:endParaRPr>
          </a:p>
          <a:p>
            <a:pPr marL="0" lvl="0" indent="0" algn="l" rtl="0">
              <a:spcBef>
                <a:spcPts val="1200"/>
              </a:spcBef>
              <a:spcAft>
                <a:spcPts val="0"/>
              </a:spcAft>
              <a:buNone/>
            </a:pPr>
            <a:r>
              <a:rPr lang="en" sz="1500">
                <a:solidFill>
                  <a:schemeClr val="dk1"/>
                </a:solidFill>
                <a:latin typeface="Georgia" panose="02040502050405020303" pitchFamily="18" charset="0"/>
                <a:ea typeface="Georgia"/>
                <a:cs typeface="Georgia"/>
                <a:sym typeface="Georgia"/>
              </a:rPr>
              <a:t>For this classifier, the following models can be used :</a:t>
            </a:r>
            <a:endParaRPr sz="1500">
              <a:solidFill>
                <a:schemeClr val="dk1"/>
              </a:solidFill>
              <a:latin typeface="Georgia" panose="02040502050405020303" pitchFamily="18" charset="0"/>
              <a:ea typeface="Georgia"/>
              <a:cs typeface="Georgia"/>
              <a:sym typeface="Georgia"/>
            </a:endParaRPr>
          </a:p>
          <a:p>
            <a:pPr marL="1371600" lvl="0" indent="-342900" algn="l" rtl="0">
              <a:spcBef>
                <a:spcPts val="1200"/>
              </a:spcBef>
              <a:spcAft>
                <a:spcPts val="0"/>
              </a:spcAft>
              <a:buClr>
                <a:schemeClr val="dk1"/>
              </a:buClr>
              <a:buSzPts val="1800"/>
              <a:buFont typeface="Georgia"/>
              <a:buAutoNum type="arabicPeriod"/>
            </a:pPr>
            <a:r>
              <a:rPr lang="en" sz="1500">
                <a:solidFill>
                  <a:schemeClr val="dk1"/>
                </a:solidFill>
                <a:latin typeface="Georgia" panose="02040502050405020303" pitchFamily="18" charset="0"/>
                <a:ea typeface="Georgia"/>
                <a:cs typeface="Georgia"/>
                <a:sym typeface="Georgia"/>
              </a:rPr>
              <a:t>Simple convolutional neural network (CN)</a:t>
            </a:r>
            <a:endParaRPr sz="1500">
              <a:solidFill>
                <a:schemeClr val="dk1"/>
              </a:solidFill>
              <a:latin typeface="Georgia" panose="02040502050405020303" pitchFamily="18" charset="0"/>
              <a:ea typeface="Georgia"/>
              <a:cs typeface="Georgia"/>
              <a:sym typeface="Georgia"/>
            </a:endParaRPr>
          </a:p>
          <a:p>
            <a:pPr marL="1371600" lvl="0" indent="-342900" algn="l" rtl="0">
              <a:spcBef>
                <a:spcPts val="0"/>
              </a:spcBef>
              <a:spcAft>
                <a:spcPts val="0"/>
              </a:spcAft>
              <a:buClr>
                <a:schemeClr val="dk1"/>
              </a:buClr>
              <a:buSzPts val="1800"/>
              <a:buFont typeface="Georgia"/>
              <a:buAutoNum type="arabicPeriod"/>
            </a:pPr>
            <a:r>
              <a:rPr lang="en" sz="1500">
                <a:solidFill>
                  <a:schemeClr val="dk1"/>
                </a:solidFill>
                <a:latin typeface="Georgia" panose="02040502050405020303" pitchFamily="18" charset="0"/>
                <a:ea typeface="Georgia"/>
                <a:cs typeface="Georgia"/>
                <a:sym typeface="Georgia"/>
              </a:rPr>
              <a:t>MobileNetV2 :  It is a pre-trained network that is pre-trained on the ImageNet dataset, which contains millions of images classified into 1,000 categories.</a:t>
            </a:r>
            <a:endParaRPr sz="1500">
              <a:solidFill>
                <a:schemeClr val="dk1"/>
              </a:solidFill>
              <a:latin typeface="Georgia" panose="02040502050405020303" pitchFamily="18" charset="0"/>
              <a:ea typeface="Georgia"/>
              <a:cs typeface="Georgia"/>
              <a:sym typeface="Georgia"/>
            </a:endParaRPr>
          </a:p>
          <a:p>
            <a:pPr marL="1371600">
              <a:buClr>
                <a:schemeClr val="dk1"/>
              </a:buClr>
              <a:buAutoNum type="arabicPeriod"/>
            </a:pPr>
            <a:r>
              <a:rPr lang="en-US" sz="1500" err="1">
                <a:solidFill>
                  <a:schemeClr val="dk1"/>
                </a:solidFill>
                <a:latin typeface="Georgia" panose="02040502050405020303" pitchFamily="18" charset="0"/>
                <a:ea typeface="Georgia"/>
              </a:rPr>
              <a:t>Xception</a:t>
            </a:r>
            <a:r>
              <a:rPr lang="en-US" sz="1500">
                <a:solidFill>
                  <a:schemeClr val="dk1"/>
                </a:solidFill>
                <a:latin typeface="Georgia" panose="02040502050405020303" pitchFamily="18" charset="0"/>
                <a:ea typeface="Georgia"/>
              </a:rPr>
              <a:t> makes use of </a:t>
            </a:r>
            <a:r>
              <a:rPr lang="en-US" sz="1500" err="1">
                <a:solidFill>
                  <a:schemeClr val="dk1"/>
                </a:solidFill>
                <a:latin typeface="Georgia" panose="02040502050405020303" pitchFamily="18" charset="0"/>
                <a:ea typeface="Georgia"/>
              </a:rPr>
              <a:t>depthwise</a:t>
            </a:r>
            <a:r>
              <a:rPr lang="en-US" sz="1500">
                <a:solidFill>
                  <a:schemeClr val="dk1"/>
                </a:solidFill>
                <a:latin typeface="Georgia" panose="02040502050405020303" pitchFamily="18" charset="0"/>
                <a:ea typeface="Georgia"/>
              </a:rPr>
              <a:t> separable convolutions, reducing computational cost while maintaining accuracy, ideal for large and diverse datasets.</a:t>
            </a:r>
            <a:endParaRPr lang="en-US" sz="1500">
              <a:solidFill>
                <a:schemeClr val="dk1"/>
              </a:solidFill>
              <a:latin typeface="Georgia" panose="02040502050405020303" pitchFamily="18" charset="0"/>
              <a:ea typeface="Georgia"/>
              <a:cs typeface="Georgia"/>
            </a:endParaRPr>
          </a:p>
          <a:p>
            <a:pPr marL="1371600" lvl="0" indent="-342900" algn="l" rtl="0">
              <a:spcBef>
                <a:spcPts val="0"/>
              </a:spcBef>
              <a:spcAft>
                <a:spcPts val="0"/>
              </a:spcAft>
              <a:buClr>
                <a:schemeClr val="dk1"/>
              </a:buClr>
              <a:buSzPts val="1800"/>
              <a:buFont typeface="Georgia"/>
              <a:buAutoNum type="arabicPeriod"/>
            </a:pPr>
            <a:r>
              <a:rPr lang="en-US" sz="1500" err="1">
                <a:solidFill>
                  <a:schemeClr val="dk1"/>
                </a:solidFill>
                <a:latin typeface="Georgia" panose="02040502050405020303" pitchFamily="18" charset="0"/>
                <a:ea typeface="Georgia"/>
                <a:cs typeface="Georgia"/>
                <a:sym typeface="Georgia"/>
              </a:rPr>
              <a:t>EfficientNet</a:t>
            </a:r>
            <a:endParaRPr lang="en-US" sz="1500">
              <a:solidFill>
                <a:schemeClr val="dk1"/>
              </a:solidFill>
              <a:latin typeface="Georgia" panose="02040502050405020303" pitchFamily="18" charset="0"/>
              <a:ea typeface="Georgia"/>
              <a:cs typeface="Georgia"/>
              <a:sym typeface="Georgia"/>
            </a:endParaRPr>
          </a:p>
        </p:txBody>
      </p:sp>
    </p:spTree>
    <p:extLst>
      <p:ext uri="{BB962C8B-B14F-4D97-AF65-F5344CB8AC3E}">
        <p14:creationId xmlns:p14="http://schemas.microsoft.com/office/powerpoint/2010/main" val="28596674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37742-219F-D11D-C53A-80C6B76E4A6E}"/>
              </a:ext>
            </a:extLst>
          </p:cNvPr>
          <p:cNvSpPr>
            <a:spLocks noGrp="1"/>
          </p:cNvSpPr>
          <p:nvPr>
            <p:ph type="title"/>
          </p:nvPr>
        </p:nvSpPr>
        <p:spPr/>
        <p:txBody>
          <a:bodyPr>
            <a:normAutofit fontScale="90000"/>
          </a:bodyPr>
          <a:lstStyle/>
          <a:p>
            <a:pPr algn="ctr"/>
            <a:r>
              <a:rPr lang="en" b="1">
                <a:latin typeface="Georgia"/>
                <a:ea typeface="Georgia"/>
                <a:cs typeface="Georgia"/>
                <a:sym typeface="Georgia"/>
              </a:rPr>
              <a:t>TECHNICAL APPROACH</a:t>
            </a:r>
            <a:br>
              <a:rPr lang="en" b="1">
                <a:latin typeface="Georgia"/>
                <a:ea typeface="Georgia"/>
                <a:cs typeface="Georgia"/>
                <a:sym typeface="Georgia"/>
              </a:rPr>
            </a:br>
            <a:r>
              <a:rPr lang="en" b="1">
                <a:latin typeface="Georgia"/>
                <a:ea typeface="Georgia"/>
                <a:cs typeface="Georgia"/>
                <a:sym typeface="Georgia"/>
              </a:rPr>
              <a:t>Version - 2</a:t>
            </a:r>
            <a:endParaRPr lang="en-US"/>
          </a:p>
        </p:txBody>
      </p:sp>
      <p:sp>
        <p:nvSpPr>
          <p:cNvPr id="4" name="Google Shape;110;p22">
            <a:extLst>
              <a:ext uri="{FF2B5EF4-FFF2-40B4-BE49-F238E27FC236}">
                <a16:creationId xmlns:a16="http://schemas.microsoft.com/office/drawing/2014/main" id="{0E1983A1-1CBF-0D90-0CF9-33ABC35B40EF}"/>
              </a:ext>
            </a:extLst>
          </p:cNvPr>
          <p:cNvSpPr txBox="1">
            <a:spLocks noGrp="1"/>
          </p:cNvSpPr>
          <p:nvPr>
            <p:ph type="body" idx="1"/>
          </p:nvPr>
        </p:nvSpPr>
        <p:spPr>
          <a:xfrm>
            <a:off x="311700" y="12820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 sz="1500" b="1">
              <a:solidFill>
                <a:schemeClr val="dk1"/>
              </a:solidFill>
              <a:latin typeface="Georgia"/>
              <a:ea typeface="Georgia"/>
              <a:cs typeface="Georgia"/>
              <a:sym typeface="Georgia"/>
            </a:endParaRPr>
          </a:p>
          <a:p>
            <a:pPr marL="0" lvl="0" indent="0" algn="l" rtl="0">
              <a:spcBef>
                <a:spcPts val="0"/>
              </a:spcBef>
              <a:spcAft>
                <a:spcPts val="0"/>
              </a:spcAft>
              <a:buNone/>
            </a:pPr>
            <a:r>
              <a:rPr lang="en" sz="1500" b="1">
                <a:solidFill>
                  <a:schemeClr val="dk1"/>
                </a:solidFill>
                <a:latin typeface="Georgia"/>
                <a:ea typeface="Georgia"/>
                <a:cs typeface="Georgia"/>
                <a:sym typeface="Georgia"/>
              </a:rPr>
              <a:t>1. Base classifier - Ocular Disease recognition classifier : </a:t>
            </a:r>
          </a:p>
          <a:p>
            <a:pPr marL="0" lvl="0" indent="0" algn="l" rtl="0">
              <a:spcBef>
                <a:spcPts val="0"/>
              </a:spcBef>
              <a:spcAft>
                <a:spcPts val="0"/>
              </a:spcAft>
              <a:buNone/>
            </a:pPr>
            <a:r>
              <a:rPr lang="en-US" sz="1500">
                <a:solidFill>
                  <a:schemeClr val="dk1"/>
                </a:solidFill>
                <a:latin typeface="Georgia"/>
                <a:ea typeface="Georgia"/>
                <a:cs typeface="Georgia"/>
                <a:sym typeface="Georgia"/>
              </a:rPr>
              <a:t>Accuracy and loss</a:t>
            </a:r>
            <a:endParaRPr sz="1500">
              <a:solidFill>
                <a:schemeClr val="dk1"/>
              </a:solidFill>
              <a:latin typeface="Georgia"/>
              <a:ea typeface="Georgia"/>
              <a:cs typeface="Georgia"/>
              <a:sym typeface="Georgia"/>
            </a:endParaRPr>
          </a:p>
        </p:txBody>
      </p:sp>
      <p:graphicFrame>
        <p:nvGraphicFramePr>
          <p:cNvPr id="7" name="Table 6">
            <a:extLst>
              <a:ext uri="{FF2B5EF4-FFF2-40B4-BE49-F238E27FC236}">
                <a16:creationId xmlns:a16="http://schemas.microsoft.com/office/drawing/2014/main" id="{9AC24F9F-091D-96FB-51F5-CB0499AA734E}"/>
              </a:ext>
            </a:extLst>
          </p:cNvPr>
          <p:cNvGraphicFramePr>
            <a:graphicFrameLocks noGrp="1"/>
          </p:cNvGraphicFramePr>
          <p:nvPr/>
        </p:nvGraphicFramePr>
        <p:xfrm>
          <a:off x="1809750" y="2479675"/>
          <a:ext cx="5524500" cy="762000"/>
        </p:xfrm>
        <a:graphic>
          <a:graphicData uri="http://schemas.openxmlformats.org/drawingml/2006/table">
            <a:tbl>
              <a:tblPr firstRow="1" firstCol="1"/>
              <a:tblGrid>
                <a:gridCol w="1841500">
                  <a:extLst>
                    <a:ext uri="{9D8B030D-6E8A-4147-A177-3AD203B41FA5}">
                      <a16:colId xmlns:a16="http://schemas.microsoft.com/office/drawing/2014/main" val="1703626765"/>
                    </a:ext>
                  </a:extLst>
                </a:gridCol>
                <a:gridCol w="1841500">
                  <a:extLst>
                    <a:ext uri="{9D8B030D-6E8A-4147-A177-3AD203B41FA5}">
                      <a16:colId xmlns:a16="http://schemas.microsoft.com/office/drawing/2014/main" val="4028062482"/>
                    </a:ext>
                  </a:extLst>
                </a:gridCol>
                <a:gridCol w="1841500">
                  <a:extLst>
                    <a:ext uri="{9D8B030D-6E8A-4147-A177-3AD203B41FA5}">
                      <a16:colId xmlns:a16="http://schemas.microsoft.com/office/drawing/2014/main" val="2421645448"/>
                    </a:ext>
                  </a:extLst>
                </a:gridCol>
              </a:tblGrid>
              <a:tr h="190500">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Model </a:t>
                      </a:r>
                      <a:r>
                        <a:rPr lang="en-US" sz="1100" b="1">
                          <a:solidFill>
                            <a:srgbClr val="000000"/>
                          </a:solidFill>
                          <a:effectLst/>
                          <a:latin typeface="Arial" panose="020B0604020202020204" pitchFamily="34" charset="0"/>
                          <a:ea typeface="Arial" panose="020B0604020202020204" pitchFamily="34" charset="0"/>
                        </a:rPr>
                        <a:t>used</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marL="0" marR="0">
                        <a:lnSpc>
                          <a:spcPct val="115000"/>
                        </a:lnSpc>
                        <a:spcBef>
                          <a:spcPts val="0"/>
                        </a:spcBef>
                        <a:spcAft>
                          <a:spcPts val="0"/>
                        </a:spcAft>
                        <a:tabLst>
                          <a:tab pos="768350" algn="l"/>
                          <a:tab pos="1060450" algn="l"/>
                        </a:tabLst>
                      </a:pPr>
                      <a:r>
                        <a:rPr lang="en-US" sz="1100" b="1">
                          <a:solidFill>
                            <a:srgbClr val="FFFFFF"/>
                          </a:solidFill>
                          <a:effectLst/>
                          <a:latin typeface="Arial" panose="020B0604020202020204" pitchFamily="34" charset="0"/>
                          <a:ea typeface="Arial" panose="020B0604020202020204" pitchFamily="34" charset="0"/>
                        </a:rPr>
                        <a:t>accuracy		</a:t>
                      </a:r>
                      <a:endParaRPr lang="en-US" sz="1200">
                        <a:effectLst/>
                        <a:latin typeface="Times New Roman" panose="02020603050405020304" pitchFamily="18" charset="0"/>
                        <a:ea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loss</a:t>
                      </a:r>
                      <a:endParaRPr lang="en-US" sz="1200">
                        <a:effectLst/>
                        <a:latin typeface="Times New Roman" panose="02020603050405020304" pitchFamily="18" charset="0"/>
                        <a:ea typeface="Times New Roman" panose="02020603050405020304" pitchFamily="18" charset="0"/>
                      </a:endParaRPr>
                    </a:p>
                  </a:txBody>
                  <a:tcPr marL="68580" marR="68580"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3070563728"/>
                  </a:ext>
                </a:extLst>
              </a:tr>
              <a:tr h="190500">
                <a:tc>
                  <a:txBody>
                    <a:bodyPr/>
                    <a:lstStyle/>
                    <a:p>
                      <a:pPr marL="0" marR="0">
                        <a:lnSpc>
                          <a:spcPct val="115000"/>
                        </a:lnSpc>
                        <a:spcBef>
                          <a:spcPts val="0"/>
                        </a:spcBef>
                        <a:spcAft>
                          <a:spcPts val="0"/>
                        </a:spcAft>
                      </a:pPr>
                      <a:r>
                        <a:rPr lang="en-US" sz="1100" b="1">
                          <a:solidFill>
                            <a:srgbClr val="000000"/>
                          </a:solidFill>
                          <a:effectLst/>
                          <a:latin typeface="Arial" panose="020B0604020202020204" pitchFamily="34" charset="0"/>
                          <a:ea typeface="Arial" panose="020B0604020202020204" pitchFamily="34" charset="0"/>
                        </a:rPr>
                        <a:t>EfficientNetB7</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83.99</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0.3873</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4228648171"/>
                  </a:ext>
                </a:extLst>
              </a:tr>
              <a:tr h="190500">
                <a:tc>
                  <a:txBody>
                    <a:bodyPr/>
                    <a:lstStyle/>
                    <a:p>
                      <a:pPr marL="0" marR="0">
                        <a:lnSpc>
                          <a:spcPct val="115000"/>
                        </a:lnSpc>
                        <a:spcBef>
                          <a:spcPts val="0"/>
                        </a:spcBef>
                        <a:spcAft>
                          <a:spcPts val="0"/>
                        </a:spcAft>
                      </a:pPr>
                      <a:r>
                        <a:rPr lang="en-US" sz="1100" b="1">
                          <a:solidFill>
                            <a:srgbClr val="000000"/>
                          </a:solidFill>
                          <a:effectLst/>
                          <a:latin typeface="Arial" panose="020B0604020202020204" pitchFamily="34" charset="0"/>
                          <a:ea typeface="Arial" panose="020B0604020202020204" pitchFamily="34" charset="0"/>
                        </a:rPr>
                        <a:t>Xception</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86.76</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0.2170</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1569500388"/>
                  </a:ext>
                </a:extLst>
              </a:tr>
              <a:tr h="190500">
                <a:tc>
                  <a:txBody>
                    <a:bodyPr/>
                    <a:lstStyle/>
                    <a:p>
                      <a:pPr marL="0" marR="0">
                        <a:lnSpc>
                          <a:spcPct val="115000"/>
                        </a:lnSpc>
                        <a:spcBef>
                          <a:spcPts val="0"/>
                        </a:spcBef>
                        <a:spcAft>
                          <a:spcPts val="0"/>
                        </a:spcAft>
                      </a:pPr>
                      <a:r>
                        <a:rPr lang="en-US" sz="1100" b="1">
                          <a:solidFill>
                            <a:srgbClr val="000000"/>
                          </a:solidFill>
                          <a:effectLst/>
                          <a:latin typeface="Arial" panose="020B0604020202020204" pitchFamily="34" charset="0"/>
                          <a:ea typeface="Arial" panose="020B0604020202020204" pitchFamily="34" charset="0"/>
                        </a:rPr>
                        <a:t>Simple CNN</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51.35</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1.2199</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1524714366"/>
                  </a:ext>
                </a:extLst>
              </a:tr>
            </a:tbl>
          </a:graphicData>
        </a:graphic>
      </p:graphicFrame>
    </p:spTree>
    <p:extLst>
      <p:ext uri="{BB962C8B-B14F-4D97-AF65-F5344CB8AC3E}">
        <p14:creationId xmlns:p14="http://schemas.microsoft.com/office/powerpoint/2010/main" val="15110860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8">
          <a:extLst>
            <a:ext uri="{FF2B5EF4-FFF2-40B4-BE49-F238E27FC236}">
              <a16:creationId xmlns:a16="http://schemas.microsoft.com/office/drawing/2014/main" id="{D393ED79-4B4E-6BC0-1542-032095F7B45A}"/>
            </a:ext>
          </a:extLst>
        </p:cNvPr>
        <p:cNvGrpSpPr/>
        <p:nvPr/>
      </p:nvGrpSpPr>
      <p:grpSpPr>
        <a:xfrm>
          <a:off x="0" y="0"/>
          <a:ext cx="0" cy="0"/>
          <a:chOff x="0" y="0"/>
          <a:chExt cx="0" cy="0"/>
        </a:xfrm>
      </p:grpSpPr>
      <p:sp>
        <p:nvSpPr>
          <p:cNvPr id="109" name="Google Shape;109;p22">
            <a:extLst>
              <a:ext uri="{FF2B5EF4-FFF2-40B4-BE49-F238E27FC236}">
                <a16:creationId xmlns:a16="http://schemas.microsoft.com/office/drawing/2014/main" id="{C5BED741-59E7-3185-9E69-29321404BC06}"/>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TECHNICAL APPROACH</a:t>
            </a:r>
            <a:br>
              <a:rPr lang="en" b="1">
                <a:latin typeface="Georgia"/>
                <a:ea typeface="Georgia"/>
                <a:cs typeface="Georgia"/>
                <a:sym typeface="Georgia"/>
              </a:rPr>
            </a:br>
            <a:r>
              <a:rPr lang="en" b="1">
                <a:latin typeface="Georgia"/>
                <a:ea typeface="Georgia"/>
                <a:cs typeface="Georgia"/>
                <a:sym typeface="Georgia"/>
              </a:rPr>
              <a:t>Version - 2</a:t>
            </a:r>
            <a:endParaRPr b="1">
              <a:latin typeface="Georgia"/>
              <a:ea typeface="Georgia"/>
              <a:cs typeface="Georgia"/>
              <a:sym typeface="Georgia"/>
            </a:endParaRPr>
          </a:p>
        </p:txBody>
      </p:sp>
      <p:sp>
        <p:nvSpPr>
          <p:cNvPr id="110" name="Google Shape;110;p22">
            <a:extLst>
              <a:ext uri="{FF2B5EF4-FFF2-40B4-BE49-F238E27FC236}">
                <a16:creationId xmlns:a16="http://schemas.microsoft.com/office/drawing/2014/main" id="{D72CAEBC-CC59-FF9B-F800-FB8BFD9F0103}"/>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 sz="1500" b="1">
              <a:solidFill>
                <a:schemeClr val="dk1"/>
              </a:solidFill>
              <a:latin typeface="Georgia"/>
              <a:ea typeface="Georgia"/>
              <a:cs typeface="Georgia"/>
              <a:sym typeface="Georgia"/>
            </a:endParaRPr>
          </a:p>
          <a:p>
            <a:pPr marL="0" lvl="0" indent="0" algn="l" rtl="0">
              <a:spcBef>
                <a:spcPts val="0"/>
              </a:spcBef>
              <a:spcAft>
                <a:spcPts val="0"/>
              </a:spcAft>
              <a:buNone/>
            </a:pPr>
            <a:r>
              <a:rPr lang="en" sz="1500" b="1">
                <a:solidFill>
                  <a:schemeClr val="dk1"/>
                </a:solidFill>
                <a:latin typeface="Georgia"/>
                <a:ea typeface="Georgia"/>
                <a:cs typeface="Georgia"/>
                <a:sym typeface="Georgia"/>
              </a:rPr>
              <a:t>2. Cataract classifier: </a:t>
            </a:r>
          </a:p>
          <a:p>
            <a:pPr marL="800100" lvl="1">
              <a:buFont typeface="+mj-lt"/>
              <a:buAutoNum type="arabicPeriod"/>
            </a:pPr>
            <a:r>
              <a:rPr lang="en" sz="1500">
                <a:solidFill>
                  <a:schemeClr val="dk1"/>
                </a:solidFill>
                <a:latin typeface="Georgia"/>
                <a:ea typeface="Georgia"/>
                <a:cs typeface="Georgia"/>
                <a:sym typeface="Georgia"/>
              </a:rPr>
              <a:t>Convolutional neural network(</a:t>
            </a:r>
            <a:r>
              <a:rPr lang="en" sz="1500" err="1">
                <a:solidFill>
                  <a:schemeClr val="dk1"/>
                </a:solidFill>
                <a:latin typeface="Georgia"/>
                <a:ea typeface="Georgia"/>
                <a:cs typeface="Georgia"/>
                <a:sym typeface="Georgia"/>
              </a:rPr>
              <a:t>cnn</a:t>
            </a:r>
            <a:r>
              <a:rPr lang="en" sz="1500">
                <a:solidFill>
                  <a:schemeClr val="dk1"/>
                </a:solidFill>
                <a:latin typeface="Georgia"/>
                <a:ea typeface="Georgia"/>
                <a:cs typeface="Georgia"/>
                <a:sym typeface="Georgia"/>
              </a:rPr>
              <a:t>) + RNN </a:t>
            </a:r>
            <a:r>
              <a:rPr lang="en" sz="1500">
                <a:solidFill>
                  <a:schemeClr val="dk1"/>
                </a:solidFill>
                <a:latin typeface="Georgia"/>
                <a:ea typeface="Georgia"/>
                <a:sym typeface="Georgia"/>
              </a:rPr>
              <a:t>enables the model to capture spatial and sequential features, useful for analyzing medical image sequences.</a:t>
            </a:r>
            <a:endParaRPr lang="en" sz="1500">
              <a:solidFill>
                <a:schemeClr val="dk1"/>
              </a:solidFill>
              <a:latin typeface="Georgia"/>
              <a:ea typeface="Georgia"/>
            </a:endParaRPr>
          </a:p>
          <a:p>
            <a:pPr marL="800100" lvl="1">
              <a:buFont typeface="+mj-lt"/>
              <a:buAutoNum type="arabicPeriod"/>
            </a:pPr>
            <a:r>
              <a:rPr lang="en" sz="1500" err="1">
                <a:solidFill>
                  <a:schemeClr val="dk1"/>
                </a:solidFill>
                <a:latin typeface="Georgia"/>
                <a:ea typeface="Georgia"/>
                <a:cs typeface="Georgia"/>
                <a:sym typeface="Georgia"/>
              </a:rPr>
              <a:t>EfficientNet</a:t>
            </a:r>
            <a:r>
              <a:rPr lang="en" sz="1500">
                <a:solidFill>
                  <a:schemeClr val="dk1"/>
                </a:solidFill>
                <a:latin typeface="Georgia"/>
                <a:ea typeface="Georgia"/>
                <a:cs typeface="Georgia"/>
                <a:sym typeface="Georgia"/>
              </a:rPr>
              <a:t> (Transfer Learning) </a:t>
            </a:r>
            <a:r>
              <a:rPr lang="en" sz="1500">
                <a:solidFill>
                  <a:schemeClr val="dk1"/>
                </a:solidFill>
                <a:latin typeface="Georgia"/>
                <a:ea typeface="Georgia"/>
                <a:sym typeface="Georgia"/>
              </a:rPr>
              <a:t>is highly effective for processing high-resolution medical images, helping achieve optimal performance with minimal computational cost</a:t>
            </a:r>
          </a:p>
          <a:p>
            <a:pPr marL="800100" lvl="1">
              <a:buFont typeface="+mj-lt"/>
              <a:buAutoNum type="arabicPeriod"/>
            </a:pPr>
            <a:r>
              <a:rPr lang="en" sz="1500">
                <a:solidFill>
                  <a:schemeClr val="dk1"/>
                </a:solidFill>
                <a:latin typeface="Georgia"/>
                <a:ea typeface="Georgia"/>
              </a:rPr>
              <a:t>MobileNetV2 (Transfer learning) is lightweight and optimized for mobile devices, ideal for real-time medical diagnostics in resource-constrained environments.</a:t>
            </a:r>
            <a:endParaRPr lang="en" sz="1500">
              <a:solidFill>
                <a:schemeClr val="dk1"/>
              </a:solidFill>
              <a:latin typeface="Georgia"/>
              <a:ea typeface="Georgia"/>
              <a:cs typeface="Georgia"/>
            </a:endParaRPr>
          </a:p>
          <a:p>
            <a:pPr marL="457200" lvl="0" indent="0" algn="l" rtl="0">
              <a:spcBef>
                <a:spcPts val="1200"/>
              </a:spcBef>
              <a:spcAft>
                <a:spcPts val="1200"/>
              </a:spcAft>
              <a:buNone/>
            </a:pPr>
            <a:endParaRPr sz="1500">
              <a:solidFill>
                <a:schemeClr val="dk1"/>
              </a:solidFill>
              <a:latin typeface="Georgia"/>
              <a:ea typeface="Georgia"/>
              <a:cs typeface="Georgia"/>
              <a:sym typeface="Georgia"/>
            </a:endParaRPr>
          </a:p>
        </p:txBody>
      </p:sp>
    </p:spTree>
    <p:extLst>
      <p:ext uri="{BB962C8B-B14F-4D97-AF65-F5344CB8AC3E}">
        <p14:creationId xmlns:p14="http://schemas.microsoft.com/office/powerpoint/2010/main" val="39006532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8">
          <a:extLst>
            <a:ext uri="{FF2B5EF4-FFF2-40B4-BE49-F238E27FC236}">
              <a16:creationId xmlns:a16="http://schemas.microsoft.com/office/drawing/2014/main" id="{27E43D25-8E62-01CD-3DBC-2BEC1315284B}"/>
            </a:ext>
          </a:extLst>
        </p:cNvPr>
        <p:cNvGrpSpPr/>
        <p:nvPr/>
      </p:nvGrpSpPr>
      <p:grpSpPr>
        <a:xfrm>
          <a:off x="0" y="0"/>
          <a:ext cx="0" cy="0"/>
          <a:chOff x="0" y="0"/>
          <a:chExt cx="0" cy="0"/>
        </a:xfrm>
      </p:grpSpPr>
      <p:sp>
        <p:nvSpPr>
          <p:cNvPr id="109" name="Google Shape;109;p22">
            <a:extLst>
              <a:ext uri="{FF2B5EF4-FFF2-40B4-BE49-F238E27FC236}">
                <a16:creationId xmlns:a16="http://schemas.microsoft.com/office/drawing/2014/main" id="{17BC2FD0-111A-811A-359A-F4CF0A1E08CF}"/>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TECHNICAL APPROACH</a:t>
            </a:r>
            <a:br>
              <a:rPr lang="en" b="1">
                <a:latin typeface="Georgia"/>
                <a:ea typeface="Georgia"/>
                <a:cs typeface="Georgia"/>
                <a:sym typeface="Georgia"/>
              </a:rPr>
            </a:br>
            <a:r>
              <a:rPr lang="en" b="1">
                <a:latin typeface="Georgia"/>
                <a:ea typeface="Georgia"/>
                <a:cs typeface="Georgia"/>
                <a:sym typeface="Georgia"/>
              </a:rPr>
              <a:t>Version - 2</a:t>
            </a:r>
            <a:endParaRPr b="1">
              <a:latin typeface="Georgia"/>
              <a:ea typeface="Georgia"/>
              <a:cs typeface="Georgia"/>
              <a:sym typeface="Georgia"/>
            </a:endParaRPr>
          </a:p>
        </p:txBody>
      </p:sp>
      <p:sp>
        <p:nvSpPr>
          <p:cNvPr id="110" name="Google Shape;110;p22">
            <a:extLst>
              <a:ext uri="{FF2B5EF4-FFF2-40B4-BE49-F238E27FC236}">
                <a16:creationId xmlns:a16="http://schemas.microsoft.com/office/drawing/2014/main" id="{D2F10558-0F30-CFCB-585A-5D182BE9FDFF}"/>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 sz="1500" b="1">
              <a:solidFill>
                <a:schemeClr val="dk1"/>
              </a:solidFill>
              <a:latin typeface="Georgia"/>
              <a:ea typeface="Georgia"/>
              <a:cs typeface="Georgia"/>
              <a:sym typeface="Georgia"/>
            </a:endParaRPr>
          </a:p>
          <a:p>
            <a:pPr marL="0" lvl="0" indent="0" algn="l" rtl="0">
              <a:spcBef>
                <a:spcPts val="0"/>
              </a:spcBef>
              <a:spcAft>
                <a:spcPts val="0"/>
              </a:spcAft>
              <a:buNone/>
            </a:pPr>
            <a:r>
              <a:rPr lang="en" sz="1500" b="1">
                <a:solidFill>
                  <a:schemeClr val="dk1"/>
                </a:solidFill>
                <a:latin typeface="Georgia"/>
                <a:ea typeface="Georgia"/>
                <a:cs typeface="Georgia"/>
                <a:sym typeface="Georgia"/>
              </a:rPr>
              <a:t>2. Cataract classifier: </a:t>
            </a:r>
          </a:p>
          <a:p>
            <a:pPr marL="0" lvl="0" indent="0" algn="l" rtl="0">
              <a:spcBef>
                <a:spcPts val="0"/>
              </a:spcBef>
              <a:spcAft>
                <a:spcPts val="0"/>
              </a:spcAft>
              <a:buNone/>
            </a:pPr>
            <a:r>
              <a:rPr lang="en" sz="1500">
                <a:solidFill>
                  <a:schemeClr val="dk1"/>
                </a:solidFill>
                <a:latin typeface="Georgia"/>
                <a:ea typeface="Georgia"/>
                <a:cs typeface="Georgia"/>
                <a:sym typeface="Georgia"/>
              </a:rPr>
              <a:t>Accuracy and loss</a:t>
            </a:r>
            <a:endParaRPr sz="1500">
              <a:solidFill>
                <a:schemeClr val="dk1"/>
              </a:solidFill>
              <a:latin typeface="Georgia"/>
              <a:ea typeface="Georgia"/>
              <a:cs typeface="Georgia"/>
              <a:sym typeface="Georgia"/>
            </a:endParaRPr>
          </a:p>
          <a:p>
            <a:pPr marL="457200" lvl="0" indent="0" algn="l" rtl="0">
              <a:spcBef>
                <a:spcPts val="1200"/>
              </a:spcBef>
              <a:spcAft>
                <a:spcPts val="1200"/>
              </a:spcAft>
              <a:buNone/>
            </a:pPr>
            <a:endParaRPr>
              <a:solidFill>
                <a:schemeClr val="dk1"/>
              </a:solidFill>
              <a:latin typeface="Georgia"/>
              <a:ea typeface="Georgia"/>
              <a:cs typeface="Georgia"/>
              <a:sym typeface="Georgia"/>
            </a:endParaRPr>
          </a:p>
        </p:txBody>
      </p:sp>
      <p:graphicFrame>
        <p:nvGraphicFramePr>
          <p:cNvPr id="3" name="Table 2">
            <a:extLst>
              <a:ext uri="{FF2B5EF4-FFF2-40B4-BE49-F238E27FC236}">
                <a16:creationId xmlns:a16="http://schemas.microsoft.com/office/drawing/2014/main" id="{4FA00A86-A5EB-2C56-5D8B-C4BB67C64C87}"/>
              </a:ext>
            </a:extLst>
          </p:cNvPr>
          <p:cNvGraphicFramePr>
            <a:graphicFrameLocks noGrp="1"/>
          </p:cNvGraphicFramePr>
          <p:nvPr/>
        </p:nvGraphicFramePr>
        <p:xfrm>
          <a:off x="1809750" y="2479675"/>
          <a:ext cx="5524500" cy="762000"/>
        </p:xfrm>
        <a:graphic>
          <a:graphicData uri="http://schemas.openxmlformats.org/drawingml/2006/table">
            <a:tbl>
              <a:tblPr firstRow="1" firstCol="1"/>
              <a:tblGrid>
                <a:gridCol w="1841500">
                  <a:extLst>
                    <a:ext uri="{9D8B030D-6E8A-4147-A177-3AD203B41FA5}">
                      <a16:colId xmlns:a16="http://schemas.microsoft.com/office/drawing/2014/main" val="2722549364"/>
                    </a:ext>
                  </a:extLst>
                </a:gridCol>
                <a:gridCol w="1841500">
                  <a:extLst>
                    <a:ext uri="{9D8B030D-6E8A-4147-A177-3AD203B41FA5}">
                      <a16:colId xmlns:a16="http://schemas.microsoft.com/office/drawing/2014/main" val="2976622244"/>
                    </a:ext>
                  </a:extLst>
                </a:gridCol>
                <a:gridCol w="1841500">
                  <a:extLst>
                    <a:ext uri="{9D8B030D-6E8A-4147-A177-3AD203B41FA5}">
                      <a16:colId xmlns:a16="http://schemas.microsoft.com/office/drawing/2014/main" val="3297167155"/>
                    </a:ext>
                  </a:extLst>
                </a:gridCol>
              </a:tblGrid>
              <a:tr h="190500">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Model used</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accuracy</a:t>
                      </a:r>
                      <a:endParaRPr lang="en-US" sz="1200">
                        <a:effectLst/>
                        <a:latin typeface="Times New Roman" panose="02020603050405020304" pitchFamily="18" charset="0"/>
                        <a:ea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loss</a:t>
                      </a:r>
                      <a:endParaRPr lang="en-US" sz="1200">
                        <a:effectLst/>
                        <a:latin typeface="Times New Roman" panose="02020603050405020304" pitchFamily="18" charset="0"/>
                        <a:ea typeface="Times New Roman" panose="02020603050405020304" pitchFamily="18" charset="0"/>
                      </a:endParaRPr>
                    </a:p>
                  </a:txBody>
                  <a:tcPr marL="68580" marR="68580"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3064947318"/>
                  </a:ext>
                </a:extLst>
              </a:tr>
              <a:tr h="190500">
                <a:tc>
                  <a:txBody>
                    <a:bodyPr/>
                    <a:lstStyle/>
                    <a:p>
                      <a:pPr marL="0" marR="0">
                        <a:lnSpc>
                          <a:spcPct val="115000"/>
                        </a:lnSpc>
                        <a:spcBef>
                          <a:spcPts val="0"/>
                        </a:spcBef>
                        <a:spcAft>
                          <a:spcPts val="0"/>
                        </a:spcAft>
                      </a:pPr>
                      <a:r>
                        <a:rPr lang="en-US" sz="1100" b="1">
                          <a:solidFill>
                            <a:srgbClr val="000000"/>
                          </a:solidFill>
                          <a:effectLst/>
                          <a:latin typeface="Arial" panose="020B0604020202020204" pitchFamily="34" charset="0"/>
                          <a:ea typeface="Arial" panose="020B0604020202020204" pitchFamily="34" charset="0"/>
                        </a:rPr>
                        <a:t>EfficientNetB7</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50.98</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0.6934</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1136661816"/>
                  </a:ext>
                </a:extLst>
              </a:tr>
              <a:tr h="190500">
                <a:tc>
                  <a:txBody>
                    <a:bodyPr/>
                    <a:lstStyle/>
                    <a:p>
                      <a:pPr marL="0" marR="0">
                        <a:lnSpc>
                          <a:spcPct val="115000"/>
                        </a:lnSpc>
                        <a:spcBef>
                          <a:spcPts val="0"/>
                        </a:spcBef>
                        <a:spcAft>
                          <a:spcPts val="0"/>
                        </a:spcAft>
                      </a:pPr>
                      <a:r>
                        <a:rPr lang="en-US" sz="1100" b="1">
                          <a:solidFill>
                            <a:srgbClr val="000000"/>
                          </a:solidFill>
                          <a:effectLst/>
                          <a:latin typeface="Arial" panose="020B0604020202020204" pitchFamily="34" charset="0"/>
                          <a:ea typeface="Arial" panose="020B0604020202020204" pitchFamily="34" charset="0"/>
                        </a:rPr>
                        <a:t>MobileNetV2</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98.08</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0.0453</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3771513031"/>
                  </a:ext>
                </a:extLst>
              </a:tr>
              <a:tr h="190500">
                <a:tc>
                  <a:txBody>
                    <a:bodyPr/>
                    <a:lstStyle/>
                    <a:p>
                      <a:pPr marL="0" marR="0">
                        <a:lnSpc>
                          <a:spcPct val="115000"/>
                        </a:lnSpc>
                        <a:spcBef>
                          <a:spcPts val="0"/>
                        </a:spcBef>
                        <a:spcAft>
                          <a:spcPts val="0"/>
                        </a:spcAft>
                      </a:pPr>
                      <a:r>
                        <a:rPr lang="en-US" sz="1100" b="1">
                          <a:solidFill>
                            <a:srgbClr val="000000"/>
                          </a:solidFill>
                          <a:effectLst/>
                          <a:latin typeface="Arial" panose="020B0604020202020204" pitchFamily="34" charset="0"/>
                          <a:ea typeface="Arial" panose="020B0604020202020204" pitchFamily="34" charset="0"/>
                        </a:rPr>
                        <a:t>Custom CNN + RNN</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73.12</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0.5147</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652368531"/>
                  </a:ext>
                </a:extLst>
              </a:tr>
            </a:tbl>
          </a:graphicData>
        </a:graphic>
      </p:graphicFrame>
    </p:spTree>
    <p:extLst>
      <p:ext uri="{BB962C8B-B14F-4D97-AF65-F5344CB8AC3E}">
        <p14:creationId xmlns:p14="http://schemas.microsoft.com/office/powerpoint/2010/main" val="34035494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8">
          <a:extLst>
            <a:ext uri="{FF2B5EF4-FFF2-40B4-BE49-F238E27FC236}">
              <a16:creationId xmlns:a16="http://schemas.microsoft.com/office/drawing/2014/main" id="{E3335A01-FCA8-EF8F-E32E-1C4EB99A7A3B}"/>
            </a:ext>
          </a:extLst>
        </p:cNvPr>
        <p:cNvGrpSpPr/>
        <p:nvPr/>
      </p:nvGrpSpPr>
      <p:grpSpPr>
        <a:xfrm>
          <a:off x="0" y="0"/>
          <a:ext cx="0" cy="0"/>
          <a:chOff x="0" y="0"/>
          <a:chExt cx="0" cy="0"/>
        </a:xfrm>
      </p:grpSpPr>
      <p:sp>
        <p:nvSpPr>
          <p:cNvPr id="109" name="Google Shape;109;p22">
            <a:extLst>
              <a:ext uri="{FF2B5EF4-FFF2-40B4-BE49-F238E27FC236}">
                <a16:creationId xmlns:a16="http://schemas.microsoft.com/office/drawing/2014/main" id="{C39A4994-2414-5653-0B50-AC3E2BDE52E5}"/>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TECHNICAL APPROACH</a:t>
            </a:r>
            <a:br>
              <a:rPr lang="en" b="1">
                <a:latin typeface="Georgia"/>
                <a:ea typeface="Georgia"/>
                <a:cs typeface="Georgia"/>
                <a:sym typeface="Georgia"/>
              </a:rPr>
            </a:br>
            <a:r>
              <a:rPr lang="en" b="1">
                <a:latin typeface="Georgia"/>
                <a:ea typeface="Georgia"/>
                <a:cs typeface="Georgia"/>
                <a:sym typeface="Georgia"/>
              </a:rPr>
              <a:t>Version - 2</a:t>
            </a:r>
            <a:endParaRPr b="1">
              <a:latin typeface="Georgia"/>
              <a:ea typeface="Georgia"/>
              <a:cs typeface="Georgia"/>
              <a:sym typeface="Georgia"/>
            </a:endParaRPr>
          </a:p>
        </p:txBody>
      </p:sp>
      <p:sp>
        <p:nvSpPr>
          <p:cNvPr id="110" name="Google Shape;110;p22">
            <a:extLst>
              <a:ext uri="{FF2B5EF4-FFF2-40B4-BE49-F238E27FC236}">
                <a16:creationId xmlns:a16="http://schemas.microsoft.com/office/drawing/2014/main" id="{E62DE505-1B91-B5AA-3EA0-CB55C35A251B}"/>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sz="1500" b="1" dirty="0">
              <a:solidFill>
                <a:schemeClr val="dk1"/>
              </a:solidFill>
              <a:latin typeface="Georgia"/>
              <a:ea typeface="Georgia"/>
              <a:cs typeface="Georgia"/>
              <a:sym typeface="Georgia"/>
            </a:endParaRPr>
          </a:p>
          <a:p>
            <a:pPr marL="0" lvl="0" indent="0" algn="l" rtl="0">
              <a:spcBef>
                <a:spcPts val="0"/>
              </a:spcBef>
              <a:spcAft>
                <a:spcPts val="0"/>
              </a:spcAft>
              <a:buNone/>
            </a:pPr>
            <a:r>
              <a:rPr lang="en" sz="1500" b="1" dirty="0">
                <a:solidFill>
                  <a:schemeClr val="dk1"/>
                </a:solidFill>
                <a:latin typeface="Georgia"/>
                <a:ea typeface="Georgia"/>
                <a:cs typeface="Georgia"/>
                <a:sym typeface="Georgia"/>
              </a:rPr>
              <a:t>3. Diabetes Retinopathy classifier</a:t>
            </a:r>
            <a:r>
              <a:rPr lang="en-US" sz="1500" b="1" dirty="0">
                <a:solidFill>
                  <a:schemeClr val="dk1"/>
                </a:solidFill>
                <a:latin typeface="Georgia"/>
                <a:ea typeface="Georgia"/>
                <a:cs typeface="Georgia"/>
                <a:sym typeface="Georgia"/>
              </a:rPr>
              <a:t>:</a:t>
            </a:r>
          </a:p>
          <a:p>
            <a:pPr marL="800100" lvl="1">
              <a:buFont typeface="+mj-lt"/>
              <a:buAutoNum type="arabicPeriod"/>
            </a:pPr>
            <a:r>
              <a:rPr lang="en-US" sz="1500" dirty="0">
                <a:solidFill>
                  <a:schemeClr val="dk1"/>
                </a:solidFill>
                <a:latin typeface="Georgia"/>
                <a:ea typeface="Georgia"/>
                <a:cs typeface="Georgia"/>
                <a:sym typeface="Georgia"/>
              </a:rPr>
              <a:t>MobileNetV2 – A pre-trained ImageNet version of MobileNetV2, fine-tuned for our classification task by adding fully connected layers, enabling it to focus on disease-specific features and labels, providing a balance between performance and computational efficiency.</a:t>
            </a:r>
          </a:p>
          <a:p>
            <a:pPr marL="800100" lvl="1">
              <a:buFont typeface="+mj-lt"/>
              <a:buAutoNum type="arabicPeriod"/>
            </a:pPr>
            <a:r>
              <a:rPr lang="en-US" sz="1500" dirty="0" err="1">
                <a:solidFill>
                  <a:schemeClr val="dk1"/>
                </a:solidFill>
                <a:latin typeface="Georgia"/>
                <a:ea typeface="Georgia"/>
                <a:cs typeface="Georgia"/>
                <a:sym typeface="Georgia"/>
              </a:rPr>
              <a:t>Xception</a:t>
            </a:r>
            <a:r>
              <a:rPr lang="en-US" sz="1500" dirty="0">
                <a:solidFill>
                  <a:schemeClr val="dk1"/>
                </a:solidFill>
                <a:latin typeface="Georgia"/>
                <a:ea typeface="Georgia"/>
                <a:cs typeface="Georgia"/>
                <a:sym typeface="Georgia"/>
              </a:rPr>
              <a:t> - depth wise separable convolutions, significantly lowering computational costs while retaining accuracy, making it ideal for handling large, diverse datasets. It excels in feature extraction by separating spatial and channel information, beneficial for analyzing detailed medical images. </a:t>
            </a:r>
          </a:p>
          <a:p>
            <a:pPr marL="800100" lvl="1">
              <a:buFont typeface="+mj-lt"/>
              <a:buAutoNum type="arabicPeriod"/>
            </a:pPr>
            <a:r>
              <a:rPr lang="en-US" sz="1500" dirty="0">
                <a:solidFill>
                  <a:schemeClr val="dk1"/>
                </a:solidFill>
                <a:latin typeface="Georgia"/>
                <a:ea typeface="Georgia"/>
                <a:cs typeface="Georgia"/>
                <a:sym typeface="Georgia"/>
              </a:rPr>
              <a:t>EfficientNetB7 - ideal for high-resolution medical imaging, capturing subtle </a:t>
            </a:r>
            <a:r>
              <a:rPr lang="en-US" sz="1500">
                <a:solidFill>
                  <a:schemeClr val="dk1"/>
                </a:solidFill>
                <a:latin typeface="Georgia"/>
                <a:ea typeface="Georgia"/>
                <a:cs typeface="Georgia"/>
                <a:sym typeface="Georgia"/>
              </a:rPr>
              <a:t>DR</a:t>
            </a:r>
            <a:r>
              <a:rPr lang="en-US" sz="1500" dirty="0">
                <a:solidFill>
                  <a:schemeClr val="dk1"/>
                </a:solidFill>
                <a:latin typeface="Georgia"/>
                <a:ea typeface="Georgia"/>
                <a:cs typeface="Georgia"/>
                <a:sym typeface="Georgia"/>
              </a:rPr>
              <a:t> features with minimal computational cost. Using it as a frozen feature extractor with ImageNet weights, the model is fine-tuned with additional dense layers.</a:t>
            </a:r>
          </a:p>
          <a:p>
            <a:pPr marL="0" lvl="0" indent="0" algn="l" rtl="0">
              <a:spcBef>
                <a:spcPts val="0"/>
              </a:spcBef>
              <a:spcAft>
                <a:spcPts val="0"/>
              </a:spcAft>
              <a:buNone/>
            </a:pPr>
            <a:endParaRPr sz="1500" b="1" dirty="0">
              <a:solidFill>
                <a:schemeClr val="dk1"/>
              </a:solidFill>
              <a:latin typeface="Georgia"/>
              <a:ea typeface="Georgia"/>
              <a:cs typeface="Georgia"/>
              <a:sym typeface="Georgia"/>
            </a:endParaRPr>
          </a:p>
        </p:txBody>
      </p:sp>
    </p:spTree>
    <p:extLst>
      <p:ext uri="{BB962C8B-B14F-4D97-AF65-F5344CB8AC3E}">
        <p14:creationId xmlns:p14="http://schemas.microsoft.com/office/powerpoint/2010/main" val="7139363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8">
          <a:extLst>
            <a:ext uri="{FF2B5EF4-FFF2-40B4-BE49-F238E27FC236}">
              <a16:creationId xmlns:a16="http://schemas.microsoft.com/office/drawing/2014/main" id="{9A9811D9-E48E-E4D4-9CA5-E8209C0CA8EB}"/>
            </a:ext>
          </a:extLst>
        </p:cNvPr>
        <p:cNvGrpSpPr/>
        <p:nvPr/>
      </p:nvGrpSpPr>
      <p:grpSpPr>
        <a:xfrm>
          <a:off x="0" y="0"/>
          <a:ext cx="0" cy="0"/>
          <a:chOff x="0" y="0"/>
          <a:chExt cx="0" cy="0"/>
        </a:xfrm>
      </p:grpSpPr>
      <p:sp>
        <p:nvSpPr>
          <p:cNvPr id="109" name="Google Shape;109;p22">
            <a:extLst>
              <a:ext uri="{FF2B5EF4-FFF2-40B4-BE49-F238E27FC236}">
                <a16:creationId xmlns:a16="http://schemas.microsoft.com/office/drawing/2014/main" id="{F3A7F784-4233-72C8-6639-D92DFAF6535B}"/>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TECHNICAL APPROACH</a:t>
            </a:r>
            <a:br>
              <a:rPr lang="en" b="1">
                <a:latin typeface="Georgia"/>
                <a:ea typeface="Georgia"/>
                <a:cs typeface="Georgia"/>
                <a:sym typeface="Georgia"/>
              </a:rPr>
            </a:br>
            <a:r>
              <a:rPr lang="en" b="1">
                <a:latin typeface="Georgia"/>
                <a:ea typeface="Georgia"/>
                <a:cs typeface="Georgia"/>
                <a:sym typeface="Georgia"/>
              </a:rPr>
              <a:t>Version - 2</a:t>
            </a:r>
            <a:endParaRPr b="1">
              <a:latin typeface="Georgia"/>
              <a:ea typeface="Georgia"/>
              <a:cs typeface="Georgia"/>
              <a:sym typeface="Georgia"/>
            </a:endParaRPr>
          </a:p>
        </p:txBody>
      </p:sp>
      <p:sp>
        <p:nvSpPr>
          <p:cNvPr id="110" name="Google Shape;110;p22">
            <a:extLst>
              <a:ext uri="{FF2B5EF4-FFF2-40B4-BE49-F238E27FC236}">
                <a16:creationId xmlns:a16="http://schemas.microsoft.com/office/drawing/2014/main" id="{4AF7247E-2A7A-FF00-B185-5CC7BF9F4D00}"/>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 sz="1500" b="1">
              <a:solidFill>
                <a:schemeClr val="dk1"/>
              </a:solidFill>
              <a:latin typeface="Georgia"/>
              <a:ea typeface="Georgia"/>
              <a:cs typeface="Georgia"/>
              <a:sym typeface="Georgia"/>
            </a:endParaRPr>
          </a:p>
          <a:p>
            <a:pPr marL="0" lvl="0" indent="0" algn="l" rtl="0">
              <a:spcBef>
                <a:spcPts val="0"/>
              </a:spcBef>
              <a:spcAft>
                <a:spcPts val="0"/>
              </a:spcAft>
              <a:buNone/>
            </a:pPr>
            <a:r>
              <a:rPr lang="en" sz="1500" b="1">
                <a:solidFill>
                  <a:schemeClr val="dk1"/>
                </a:solidFill>
                <a:latin typeface="Georgia"/>
                <a:ea typeface="Georgia"/>
                <a:cs typeface="Georgia"/>
                <a:sym typeface="Georgia"/>
              </a:rPr>
              <a:t>3. Diabetes Retinopathy classifier</a:t>
            </a:r>
            <a:r>
              <a:rPr lang="en-US" sz="1500" b="1">
                <a:solidFill>
                  <a:schemeClr val="dk1"/>
                </a:solidFill>
                <a:latin typeface="Georgia"/>
                <a:ea typeface="Georgia"/>
                <a:cs typeface="Georgia"/>
                <a:sym typeface="Georgia"/>
              </a:rPr>
              <a:t>:</a:t>
            </a:r>
          </a:p>
          <a:p>
            <a:pPr marL="0" lvl="0" indent="0" algn="l" rtl="0">
              <a:spcBef>
                <a:spcPts val="0"/>
              </a:spcBef>
              <a:spcAft>
                <a:spcPts val="0"/>
              </a:spcAft>
              <a:buNone/>
            </a:pPr>
            <a:r>
              <a:rPr lang="en-US" sz="1500">
                <a:solidFill>
                  <a:schemeClr val="dk1"/>
                </a:solidFill>
                <a:latin typeface="Georgia"/>
                <a:ea typeface="Georgia"/>
                <a:cs typeface="Georgia"/>
                <a:sym typeface="Georgia"/>
              </a:rPr>
              <a:t>Accuracy and loss</a:t>
            </a:r>
          </a:p>
          <a:p>
            <a:pPr marL="0" lvl="0" indent="0" algn="l" rtl="0">
              <a:spcBef>
                <a:spcPts val="0"/>
              </a:spcBef>
              <a:spcAft>
                <a:spcPts val="0"/>
              </a:spcAft>
              <a:buNone/>
            </a:pPr>
            <a:endParaRPr sz="1500">
              <a:solidFill>
                <a:schemeClr val="dk1"/>
              </a:solidFill>
              <a:latin typeface="Georgia"/>
              <a:ea typeface="Georgia"/>
              <a:cs typeface="Georgia"/>
              <a:sym typeface="Georgia"/>
            </a:endParaRPr>
          </a:p>
        </p:txBody>
      </p:sp>
      <p:graphicFrame>
        <p:nvGraphicFramePr>
          <p:cNvPr id="3" name="Table 2">
            <a:extLst>
              <a:ext uri="{FF2B5EF4-FFF2-40B4-BE49-F238E27FC236}">
                <a16:creationId xmlns:a16="http://schemas.microsoft.com/office/drawing/2014/main" id="{05C0330A-B78C-7E81-5FFB-5DDCFD342D6D}"/>
              </a:ext>
            </a:extLst>
          </p:cNvPr>
          <p:cNvGraphicFramePr>
            <a:graphicFrameLocks noGrp="1"/>
          </p:cNvGraphicFramePr>
          <p:nvPr/>
        </p:nvGraphicFramePr>
        <p:xfrm>
          <a:off x="1809750" y="2479675"/>
          <a:ext cx="5524500" cy="762000"/>
        </p:xfrm>
        <a:graphic>
          <a:graphicData uri="http://schemas.openxmlformats.org/drawingml/2006/table">
            <a:tbl>
              <a:tblPr firstRow="1" firstCol="1"/>
              <a:tblGrid>
                <a:gridCol w="1841500">
                  <a:extLst>
                    <a:ext uri="{9D8B030D-6E8A-4147-A177-3AD203B41FA5}">
                      <a16:colId xmlns:a16="http://schemas.microsoft.com/office/drawing/2014/main" val="2458614490"/>
                    </a:ext>
                  </a:extLst>
                </a:gridCol>
                <a:gridCol w="1841500">
                  <a:extLst>
                    <a:ext uri="{9D8B030D-6E8A-4147-A177-3AD203B41FA5}">
                      <a16:colId xmlns:a16="http://schemas.microsoft.com/office/drawing/2014/main" val="3638024233"/>
                    </a:ext>
                  </a:extLst>
                </a:gridCol>
                <a:gridCol w="1841500">
                  <a:extLst>
                    <a:ext uri="{9D8B030D-6E8A-4147-A177-3AD203B41FA5}">
                      <a16:colId xmlns:a16="http://schemas.microsoft.com/office/drawing/2014/main" val="3530948741"/>
                    </a:ext>
                  </a:extLst>
                </a:gridCol>
              </a:tblGrid>
              <a:tr h="190500">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Model used</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accuracy</a:t>
                      </a:r>
                      <a:endParaRPr lang="en-US" sz="1200">
                        <a:effectLst/>
                        <a:latin typeface="Times New Roman" panose="02020603050405020304" pitchFamily="18" charset="0"/>
                        <a:ea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loss</a:t>
                      </a:r>
                      <a:endParaRPr lang="en-US" sz="1200">
                        <a:effectLst/>
                        <a:latin typeface="Times New Roman" panose="02020603050405020304" pitchFamily="18" charset="0"/>
                        <a:ea typeface="Times New Roman" panose="02020603050405020304" pitchFamily="18" charset="0"/>
                      </a:endParaRPr>
                    </a:p>
                  </a:txBody>
                  <a:tcPr marL="68580" marR="68580"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344727347"/>
                  </a:ext>
                </a:extLst>
              </a:tr>
              <a:tr h="190500">
                <a:tc>
                  <a:txBody>
                    <a:bodyPr/>
                    <a:lstStyle/>
                    <a:p>
                      <a:pPr marL="0" marR="0">
                        <a:lnSpc>
                          <a:spcPct val="115000"/>
                        </a:lnSpc>
                        <a:spcBef>
                          <a:spcPts val="0"/>
                        </a:spcBef>
                        <a:spcAft>
                          <a:spcPts val="0"/>
                        </a:spcAft>
                      </a:pPr>
                      <a:r>
                        <a:rPr lang="en-US" sz="1100" b="1">
                          <a:solidFill>
                            <a:srgbClr val="000000"/>
                          </a:solidFill>
                          <a:effectLst/>
                          <a:latin typeface="Arial" panose="020B0604020202020204" pitchFamily="34" charset="0"/>
                          <a:ea typeface="Arial" panose="020B0604020202020204" pitchFamily="34" charset="0"/>
                        </a:rPr>
                        <a:t>EfficientNetB7</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73.31</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effectLst/>
                          <a:latin typeface="Arial" panose="020B0604020202020204" pitchFamily="34" charset="0"/>
                          <a:ea typeface="Times New Roman" panose="02020603050405020304" pitchFamily="18" charset="0"/>
                        </a:rPr>
                        <a:t>0.9647</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1873304320"/>
                  </a:ext>
                </a:extLst>
              </a:tr>
              <a:tr h="190500">
                <a:tc>
                  <a:txBody>
                    <a:bodyPr/>
                    <a:lstStyle/>
                    <a:p>
                      <a:pPr marL="0" marR="0">
                        <a:lnSpc>
                          <a:spcPct val="115000"/>
                        </a:lnSpc>
                        <a:spcBef>
                          <a:spcPts val="0"/>
                        </a:spcBef>
                        <a:spcAft>
                          <a:spcPts val="0"/>
                        </a:spcAft>
                      </a:pPr>
                      <a:r>
                        <a:rPr lang="en-US" sz="1100" b="1">
                          <a:solidFill>
                            <a:srgbClr val="000000"/>
                          </a:solidFill>
                          <a:effectLst/>
                          <a:latin typeface="Arial" panose="020B0604020202020204" pitchFamily="34" charset="0"/>
                          <a:ea typeface="Arial" panose="020B0604020202020204" pitchFamily="34" charset="0"/>
                        </a:rPr>
                        <a:t>MobileNetV2</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effectLst/>
                          <a:latin typeface="Arial" panose="020B0604020202020204" pitchFamily="34" charset="0"/>
                          <a:ea typeface="Times New Roman" panose="02020603050405020304" pitchFamily="18" charset="0"/>
                        </a:rPr>
                        <a:t>73.19</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effectLst/>
                          <a:latin typeface="Arial" panose="020B0604020202020204" pitchFamily="34" charset="0"/>
                          <a:ea typeface="Times New Roman" panose="02020603050405020304" pitchFamily="18" charset="0"/>
                        </a:rPr>
                        <a:t>0.8777</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1421142982"/>
                  </a:ext>
                </a:extLst>
              </a:tr>
              <a:tr h="190500">
                <a:tc>
                  <a:txBody>
                    <a:bodyPr/>
                    <a:lstStyle/>
                    <a:p>
                      <a:pPr marL="0" marR="0">
                        <a:lnSpc>
                          <a:spcPct val="115000"/>
                        </a:lnSpc>
                        <a:spcBef>
                          <a:spcPts val="0"/>
                        </a:spcBef>
                        <a:spcAft>
                          <a:spcPts val="0"/>
                        </a:spcAft>
                      </a:pPr>
                      <a:r>
                        <a:rPr lang="en-US" sz="1100" b="1">
                          <a:solidFill>
                            <a:srgbClr val="000000"/>
                          </a:solidFill>
                          <a:effectLst/>
                          <a:latin typeface="Arial" panose="020B0604020202020204" pitchFamily="34" charset="0"/>
                          <a:ea typeface="Arial" panose="020B0604020202020204" pitchFamily="34" charset="0"/>
                        </a:rPr>
                        <a:t>Xception</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87.78</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solidFill>
                            <a:srgbClr val="000000"/>
                          </a:solidFill>
                          <a:effectLst/>
                          <a:latin typeface="Arial" panose="020B0604020202020204" pitchFamily="34" charset="0"/>
                          <a:ea typeface="Arial" panose="020B0604020202020204" pitchFamily="34" charset="0"/>
                        </a:rPr>
                        <a:t>0.2668</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3137824517"/>
                  </a:ext>
                </a:extLst>
              </a:tr>
            </a:tbl>
          </a:graphicData>
        </a:graphic>
      </p:graphicFrame>
    </p:spTree>
    <p:extLst>
      <p:ext uri="{BB962C8B-B14F-4D97-AF65-F5344CB8AC3E}">
        <p14:creationId xmlns:p14="http://schemas.microsoft.com/office/powerpoint/2010/main" val="20768894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8">
          <a:extLst>
            <a:ext uri="{FF2B5EF4-FFF2-40B4-BE49-F238E27FC236}">
              <a16:creationId xmlns:a16="http://schemas.microsoft.com/office/drawing/2014/main" id="{93D64610-A170-09E0-DED4-3C55DC22A81B}"/>
            </a:ext>
          </a:extLst>
        </p:cNvPr>
        <p:cNvGrpSpPr/>
        <p:nvPr/>
      </p:nvGrpSpPr>
      <p:grpSpPr>
        <a:xfrm>
          <a:off x="0" y="0"/>
          <a:ext cx="0" cy="0"/>
          <a:chOff x="0" y="0"/>
          <a:chExt cx="0" cy="0"/>
        </a:xfrm>
      </p:grpSpPr>
      <p:sp>
        <p:nvSpPr>
          <p:cNvPr id="109" name="Google Shape;109;p22">
            <a:extLst>
              <a:ext uri="{FF2B5EF4-FFF2-40B4-BE49-F238E27FC236}">
                <a16:creationId xmlns:a16="http://schemas.microsoft.com/office/drawing/2014/main" id="{3A4B886B-B405-8E1C-ACFB-3CB25835848B}"/>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TECHNICAL APPROACH</a:t>
            </a:r>
            <a:br>
              <a:rPr lang="en" b="1">
                <a:latin typeface="Georgia"/>
                <a:ea typeface="Georgia"/>
                <a:cs typeface="Georgia"/>
                <a:sym typeface="Georgia"/>
              </a:rPr>
            </a:br>
            <a:r>
              <a:rPr lang="en" b="1">
                <a:latin typeface="Georgia"/>
                <a:ea typeface="Georgia"/>
                <a:cs typeface="Georgia"/>
                <a:sym typeface="Georgia"/>
              </a:rPr>
              <a:t>Version - 2</a:t>
            </a:r>
            <a:endParaRPr b="1">
              <a:latin typeface="Georgia"/>
              <a:ea typeface="Georgia"/>
              <a:cs typeface="Georgia"/>
              <a:sym typeface="Georgia"/>
            </a:endParaRPr>
          </a:p>
        </p:txBody>
      </p:sp>
      <p:sp>
        <p:nvSpPr>
          <p:cNvPr id="110" name="Google Shape;110;p22">
            <a:extLst>
              <a:ext uri="{FF2B5EF4-FFF2-40B4-BE49-F238E27FC236}">
                <a16:creationId xmlns:a16="http://schemas.microsoft.com/office/drawing/2014/main" id="{5078614B-DC76-4BDB-6508-DB5606BD9673}"/>
              </a:ext>
            </a:extLst>
          </p:cNvPr>
          <p:cNvSpPr txBox="1">
            <a:spLocks noGrp="1"/>
          </p:cNvSpPr>
          <p:nvPr>
            <p:ph type="body" idx="1"/>
          </p:nvPr>
        </p:nvSpPr>
        <p:spPr>
          <a:xfrm>
            <a:off x="311700" y="101772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sz="1500" b="1" dirty="0">
              <a:solidFill>
                <a:schemeClr val="dk1"/>
              </a:solidFill>
              <a:latin typeface="Georgia" panose="02040502050405020303" pitchFamily="18" charset="0"/>
              <a:ea typeface="Georgia"/>
              <a:cs typeface="Georgia"/>
              <a:sym typeface="Georgia"/>
            </a:endParaRPr>
          </a:p>
          <a:p>
            <a:pPr marL="0" lvl="0" indent="0" algn="l" rtl="0">
              <a:spcBef>
                <a:spcPts val="0"/>
              </a:spcBef>
              <a:spcAft>
                <a:spcPts val="0"/>
              </a:spcAft>
              <a:buNone/>
            </a:pPr>
            <a:r>
              <a:rPr lang="en" sz="1500" b="1" dirty="0">
                <a:solidFill>
                  <a:schemeClr val="dk1"/>
                </a:solidFill>
                <a:latin typeface="Georgia" panose="02040502050405020303" pitchFamily="18" charset="0"/>
                <a:ea typeface="Georgia"/>
                <a:cs typeface="Georgia"/>
                <a:sym typeface="Georgia"/>
              </a:rPr>
              <a:t>4. Glaucoma classifier</a:t>
            </a:r>
            <a:r>
              <a:rPr lang="en-US" sz="1500" b="1" dirty="0">
                <a:solidFill>
                  <a:schemeClr val="dk1"/>
                </a:solidFill>
                <a:latin typeface="Georgia" panose="02040502050405020303" pitchFamily="18" charset="0"/>
                <a:ea typeface="Georgia"/>
                <a:cs typeface="Georgia"/>
                <a:sym typeface="Georgia"/>
              </a:rPr>
              <a:t>:</a:t>
            </a:r>
          </a:p>
          <a:p>
            <a:pPr marL="0" lvl="0" indent="0" algn="l" rtl="0">
              <a:spcBef>
                <a:spcPts val="0"/>
              </a:spcBef>
              <a:spcAft>
                <a:spcPts val="0"/>
              </a:spcAft>
              <a:buNone/>
            </a:pPr>
            <a:r>
              <a:rPr lang="en-US" sz="1200" dirty="0">
                <a:solidFill>
                  <a:schemeClr val="dk1"/>
                </a:solidFill>
                <a:latin typeface="Georgia" panose="02040502050405020303" pitchFamily="18" charset="0"/>
                <a:ea typeface="Georgia"/>
                <a:cs typeface="Georgia"/>
                <a:sym typeface="Georgia"/>
              </a:rPr>
              <a:t> For this classifier, the following models can be used :</a:t>
            </a:r>
          </a:p>
          <a:p>
            <a:pPr marL="228600" indent="-228600">
              <a:spcBef>
                <a:spcPts val="870"/>
              </a:spcBef>
              <a:spcAft>
                <a:spcPts val="870"/>
              </a:spcAft>
              <a:buFont typeface="+mj-lt"/>
              <a:buAutoNum type="arabicPeriod"/>
            </a:pPr>
            <a:r>
              <a:rPr lang="en-US" sz="1200" dirty="0">
                <a:solidFill>
                  <a:srgbClr val="0E0E0E"/>
                </a:solidFill>
                <a:effectLst/>
                <a:latin typeface="Arial" panose="020B0604020202020204" pitchFamily="34" charset="0"/>
                <a:ea typeface="Arial" panose="020B0604020202020204" pitchFamily="34" charset="0"/>
              </a:rPr>
              <a:t>EfficientNetB7 is a powerful variant in the </a:t>
            </a:r>
            <a:r>
              <a:rPr lang="en-US" sz="1200" dirty="0" err="1">
                <a:solidFill>
                  <a:srgbClr val="0E0E0E"/>
                </a:solidFill>
                <a:effectLst/>
                <a:latin typeface="Arial" panose="020B0604020202020204" pitchFamily="34" charset="0"/>
                <a:ea typeface="Arial" panose="020B0604020202020204" pitchFamily="34" charset="0"/>
              </a:rPr>
              <a:t>EfficientNet</a:t>
            </a:r>
            <a:r>
              <a:rPr lang="en-US" sz="1200" dirty="0">
                <a:solidFill>
                  <a:srgbClr val="0E0E0E"/>
                </a:solidFill>
                <a:effectLst/>
                <a:latin typeface="Arial" panose="020B0604020202020204" pitchFamily="34" charset="0"/>
                <a:ea typeface="Arial" panose="020B0604020202020204" pitchFamily="34" charset="0"/>
              </a:rPr>
              <a:t> family, optimized for balancing model accuracy and computational efficiency through a compound scaling method that adjusts depth, width, and resolution. This architecture is especially suitable for medical image analysis due to its ability to achieve high accuracy with relatively efficient processing, making it effective for handling the high resolution often required in medical imaging.</a:t>
            </a:r>
          </a:p>
          <a:p>
            <a:pPr marL="228600" indent="-228600">
              <a:spcBef>
                <a:spcPts val="870"/>
              </a:spcBef>
              <a:spcAft>
                <a:spcPts val="870"/>
              </a:spcAft>
              <a:buFont typeface="+mj-lt"/>
              <a:buAutoNum type="arabicPeriod"/>
            </a:pPr>
            <a:r>
              <a:rPr lang="en-US" sz="1200" dirty="0">
                <a:solidFill>
                  <a:srgbClr val="0E0E0E"/>
                </a:solidFill>
                <a:effectLst/>
                <a:latin typeface="Arial" panose="020B0604020202020204" pitchFamily="34" charset="0"/>
                <a:ea typeface="Arial" panose="020B0604020202020204" pitchFamily="34" charset="0"/>
              </a:rPr>
              <a:t>MobileNetV3Small is a lightweight neural network architecture that prioritizes speed and efficiency, originally designed for mobile applications. This model is ideal for medical imaging tasks where quick inference is critical, such as in real-time diagnostics on portable devices. Its compact architecture and depth wise separable convolutions make it an effective base model when modified with specialized output layers for medical image classification, balancing accuracy and speed for rapid and resource-efficient analysis.</a:t>
            </a:r>
            <a:endParaRPr lang="en-IN" sz="1200" dirty="0">
              <a:latin typeface="Times New Roman" panose="02020603050405020304" pitchFamily="18" charset="0"/>
              <a:ea typeface="Arial" panose="020B0604020202020204" pitchFamily="34" charset="0"/>
            </a:endParaRPr>
          </a:p>
          <a:p>
            <a:pPr marL="228600" indent="-228600">
              <a:spcBef>
                <a:spcPts val="870"/>
              </a:spcBef>
              <a:spcAft>
                <a:spcPts val="870"/>
              </a:spcAft>
              <a:buFont typeface="+mj-lt"/>
              <a:buAutoNum type="arabicPeriod"/>
            </a:pPr>
            <a:r>
              <a:rPr lang="en-US" sz="1200" dirty="0">
                <a:solidFill>
                  <a:srgbClr val="0E0E0E"/>
                </a:solidFill>
                <a:effectLst/>
                <a:latin typeface="Arial" panose="020B0604020202020204" pitchFamily="34" charset="0"/>
                <a:ea typeface="Arial" panose="020B0604020202020204" pitchFamily="34" charset="0"/>
              </a:rPr>
              <a:t>ResNet50 is a deep residual network with 50 layers, known for its use of skip connections that address vanishing gradient issues, allowing for deeper architectures and better feature extraction. This capability is particularly valuable in medical imaging, where complex patterns must be learned from high-dimensional data. </a:t>
            </a:r>
            <a:endParaRPr lang="en-IN"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77827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830633"/>
          </a:xfrm>
          <a:prstGeom prst="rect">
            <a:avLst/>
          </a:prstGeom>
        </p:spPr>
        <p:txBody>
          <a:bodyPr spcFirstLastPara="1" wrap="square" lIns="91425" tIns="91425" rIns="91425" bIns="91425" anchor="t" anchorCtr="0">
            <a:normAutofit fontScale="90000"/>
          </a:bodyPr>
          <a:lstStyle/>
          <a:p>
            <a:pPr algn="ctr"/>
            <a:r>
              <a:rPr lang="en" b="1">
                <a:latin typeface="Georgia"/>
                <a:ea typeface="Georgia"/>
                <a:cs typeface="Georgia"/>
                <a:sym typeface="Georgia"/>
              </a:rPr>
              <a:t>DIFFERENT ARCHITECTURES AND APPROACHES IN THE PROJECT</a:t>
            </a:r>
            <a:endParaRPr/>
          </a:p>
        </p:txBody>
      </p:sp>
      <p:sp>
        <p:nvSpPr>
          <p:cNvPr id="5" name="TextBox 4">
            <a:extLst>
              <a:ext uri="{FF2B5EF4-FFF2-40B4-BE49-F238E27FC236}">
                <a16:creationId xmlns:a16="http://schemas.microsoft.com/office/drawing/2014/main" id="{60246948-8DBB-3D8A-7CEC-DFC46296EEFB}"/>
              </a:ext>
            </a:extLst>
          </p:cNvPr>
          <p:cNvSpPr txBox="1"/>
          <p:nvPr/>
        </p:nvSpPr>
        <p:spPr>
          <a:xfrm>
            <a:off x="788973" y="1335186"/>
            <a:ext cx="7727893" cy="35548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500">
                <a:latin typeface="Georgia" panose="02040502050405020303" pitchFamily="18" charset="0"/>
              </a:rPr>
              <a:t>Different architectures tried in this project to find the most suited structure:</a:t>
            </a:r>
          </a:p>
          <a:p>
            <a:endParaRPr lang="en-US" sz="1500">
              <a:latin typeface="Georgia" panose="02040502050405020303" pitchFamily="18" charset="0"/>
            </a:endParaRPr>
          </a:p>
          <a:p>
            <a:pPr marL="342900" indent="-342900">
              <a:buAutoNum type="arabicPeriod"/>
            </a:pPr>
            <a:r>
              <a:rPr lang="en-US" sz="1500">
                <a:latin typeface="Georgia" panose="02040502050405020303" pitchFamily="18" charset="0"/>
              </a:rPr>
              <a:t>VERSION - 1</a:t>
            </a:r>
          </a:p>
          <a:p>
            <a:pPr marL="800100" lvl="1" indent="-342900">
              <a:buFont typeface="Courier New"/>
              <a:buChar char="o"/>
            </a:pPr>
            <a:r>
              <a:rPr lang="en-US" sz="1500">
                <a:latin typeface="Georgia" panose="02040502050405020303" pitchFamily="18" charset="0"/>
              </a:rPr>
              <a:t>A single classifier or model architecture where the classifier is trained on the concatenated dataset.</a:t>
            </a:r>
          </a:p>
          <a:p>
            <a:pPr marL="342900" indent="-342900">
              <a:buAutoNum type="arabicPeriod"/>
            </a:pPr>
            <a:r>
              <a:rPr lang="en-US" sz="1500">
                <a:latin typeface="Georgia" panose="02040502050405020303" pitchFamily="18" charset="0"/>
              </a:rPr>
              <a:t>VERSION - 2</a:t>
            </a:r>
          </a:p>
          <a:p>
            <a:pPr marL="800100" lvl="1" indent="-342900">
              <a:buFont typeface="Courier New"/>
              <a:buChar char="o"/>
            </a:pPr>
            <a:r>
              <a:rPr lang="en-US" sz="1500">
                <a:latin typeface="Georgia" panose="02040502050405020303" pitchFamily="18" charset="0"/>
              </a:rPr>
              <a:t>Four different classifiers architecture, where each classifier is trained on specific dataset.</a:t>
            </a:r>
          </a:p>
          <a:p>
            <a:pPr marL="342900" indent="-342900">
              <a:buAutoNum type="arabicPeriod"/>
            </a:pPr>
            <a:r>
              <a:rPr lang="en-US" sz="1500">
                <a:latin typeface="Georgia" panose="02040502050405020303" pitchFamily="18" charset="0"/>
              </a:rPr>
              <a:t>VERSION - 3</a:t>
            </a:r>
          </a:p>
          <a:p>
            <a:pPr marL="800100" lvl="1" indent="-342900">
              <a:buFont typeface="Courier New"/>
              <a:buChar char="o"/>
            </a:pPr>
            <a:r>
              <a:rPr lang="en-US" sz="1500">
                <a:latin typeface="Georgia" panose="02040502050405020303" pitchFamily="18" charset="0"/>
              </a:rPr>
              <a:t>Integrated architecture, where a single classifier with different fully connected layer heads for each disease,  is trained on the concatenated dataset.</a:t>
            </a:r>
          </a:p>
          <a:p>
            <a:endParaRPr lang="en-US" sz="1500">
              <a:latin typeface="Georgia" panose="02040502050405020303" pitchFamily="18" charset="0"/>
            </a:endParaRPr>
          </a:p>
          <a:p>
            <a:r>
              <a:rPr lang="en-US" sz="1500" b="1">
                <a:latin typeface="Georgia" panose="02040502050405020303" pitchFamily="18" charset="0"/>
              </a:rPr>
              <a:t>Goal of trying different architectures is to evaluate which structure gives the most efficient and best interpretable results to the users. </a:t>
            </a:r>
          </a:p>
          <a:p>
            <a:pPr marL="342900" indent="-342900">
              <a:buAutoNum type="arabicPeriod"/>
            </a:pPr>
            <a:endParaRPr lang="en-US" sz="1500">
              <a:latin typeface="Georgia" panose="02040502050405020303"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8">
          <a:extLst>
            <a:ext uri="{FF2B5EF4-FFF2-40B4-BE49-F238E27FC236}">
              <a16:creationId xmlns:a16="http://schemas.microsoft.com/office/drawing/2014/main" id="{87C9A848-9E14-5348-3091-C8D31E0365D6}"/>
            </a:ext>
          </a:extLst>
        </p:cNvPr>
        <p:cNvGrpSpPr/>
        <p:nvPr/>
      </p:nvGrpSpPr>
      <p:grpSpPr>
        <a:xfrm>
          <a:off x="0" y="0"/>
          <a:ext cx="0" cy="0"/>
          <a:chOff x="0" y="0"/>
          <a:chExt cx="0" cy="0"/>
        </a:xfrm>
      </p:grpSpPr>
      <p:sp>
        <p:nvSpPr>
          <p:cNvPr id="109" name="Google Shape;109;p22">
            <a:extLst>
              <a:ext uri="{FF2B5EF4-FFF2-40B4-BE49-F238E27FC236}">
                <a16:creationId xmlns:a16="http://schemas.microsoft.com/office/drawing/2014/main" id="{22BDDE7B-90CB-B7B3-A79B-5371357F30BC}"/>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TECHNICAL APPROACH</a:t>
            </a:r>
            <a:br>
              <a:rPr lang="en" b="1">
                <a:latin typeface="Georgia"/>
                <a:ea typeface="Georgia"/>
                <a:cs typeface="Georgia"/>
                <a:sym typeface="Georgia"/>
              </a:rPr>
            </a:br>
            <a:r>
              <a:rPr lang="en" b="1">
                <a:latin typeface="Georgia"/>
                <a:ea typeface="Georgia"/>
                <a:cs typeface="Georgia"/>
                <a:sym typeface="Georgia"/>
              </a:rPr>
              <a:t>Version - 2</a:t>
            </a:r>
            <a:endParaRPr b="1">
              <a:latin typeface="Georgia"/>
              <a:ea typeface="Georgia"/>
              <a:cs typeface="Georgia"/>
              <a:sym typeface="Georgia"/>
            </a:endParaRPr>
          </a:p>
        </p:txBody>
      </p:sp>
      <p:sp>
        <p:nvSpPr>
          <p:cNvPr id="110" name="Google Shape;110;p22">
            <a:extLst>
              <a:ext uri="{FF2B5EF4-FFF2-40B4-BE49-F238E27FC236}">
                <a16:creationId xmlns:a16="http://schemas.microsoft.com/office/drawing/2014/main" id="{A6E58F8B-2E70-38C5-386B-E8FBC09F5315}"/>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 sz="1500" b="1">
              <a:solidFill>
                <a:schemeClr val="dk1"/>
              </a:solidFill>
              <a:latin typeface="Georgia"/>
              <a:ea typeface="Georgia"/>
              <a:cs typeface="Georgia"/>
              <a:sym typeface="Georgia"/>
            </a:endParaRPr>
          </a:p>
          <a:p>
            <a:pPr marL="0" lvl="0" indent="0" algn="l" rtl="0">
              <a:spcBef>
                <a:spcPts val="0"/>
              </a:spcBef>
              <a:spcAft>
                <a:spcPts val="0"/>
              </a:spcAft>
              <a:buNone/>
            </a:pPr>
            <a:r>
              <a:rPr lang="en" sz="1500" b="1">
                <a:solidFill>
                  <a:schemeClr val="dk1"/>
                </a:solidFill>
                <a:latin typeface="Georgia"/>
                <a:ea typeface="Georgia"/>
                <a:cs typeface="Georgia"/>
                <a:sym typeface="Georgia"/>
              </a:rPr>
              <a:t>4. Glaucoma classifier</a:t>
            </a:r>
            <a:r>
              <a:rPr lang="en-US" sz="1500" b="1">
                <a:solidFill>
                  <a:schemeClr val="dk1"/>
                </a:solidFill>
                <a:latin typeface="Georgia"/>
                <a:ea typeface="Georgia"/>
                <a:cs typeface="Georgia"/>
                <a:sym typeface="Georgia"/>
              </a:rPr>
              <a:t>:</a:t>
            </a:r>
          </a:p>
          <a:p>
            <a:pPr marL="0" lvl="0" indent="0" algn="l" rtl="0">
              <a:spcBef>
                <a:spcPts val="0"/>
              </a:spcBef>
              <a:spcAft>
                <a:spcPts val="0"/>
              </a:spcAft>
              <a:buNone/>
            </a:pPr>
            <a:r>
              <a:rPr lang="en-US" sz="1500">
                <a:solidFill>
                  <a:schemeClr val="dk1"/>
                </a:solidFill>
                <a:latin typeface="Georgia"/>
                <a:ea typeface="Georgia"/>
                <a:cs typeface="Georgia"/>
                <a:sym typeface="Georgia"/>
              </a:rPr>
              <a:t>Accuracy and loss</a:t>
            </a:r>
            <a:endParaRPr sz="1500">
              <a:solidFill>
                <a:schemeClr val="dk1"/>
              </a:solidFill>
              <a:latin typeface="Georgia"/>
              <a:ea typeface="Georgia"/>
              <a:cs typeface="Georgia"/>
              <a:sym typeface="Georgia"/>
            </a:endParaRPr>
          </a:p>
          <a:p>
            <a:pPr marL="457200" lvl="0" indent="0" algn="l" rtl="0">
              <a:spcBef>
                <a:spcPts val="1200"/>
              </a:spcBef>
              <a:spcAft>
                <a:spcPts val="1200"/>
              </a:spcAft>
              <a:buNone/>
            </a:pPr>
            <a:endParaRPr lang="en-US">
              <a:solidFill>
                <a:schemeClr val="dk1"/>
              </a:solidFill>
              <a:latin typeface="Georgia"/>
              <a:ea typeface="Georgia"/>
              <a:cs typeface="Georgia"/>
              <a:sym typeface="Georgia"/>
            </a:endParaRPr>
          </a:p>
        </p:txBody>
      </p:sp>
      <p:graphicFrame>
        <p:nvGraphicFramePr>
          <p:cNvPr id="3" name="Table 2">
            <a:extLst>
              <a:ext uri="{FF2B5EF4-FFF2-40B4-BE49-F238E27FC236}">
                <a16:creationId xmlns:a16="http://schemas.microsoft.com/office/drawing/2014/main" id="{F6BD8F30-5535-FFA5-12A0-BA62A1F7B486}"/>
              </a:ext>
            </a:extLst>
          </p:cNvPr>
          <p:cNvGraphicFramePr>
            <a:graphicFrameLocks noGrp="1"/>
          </p:cNvGraphicFramePr>
          <p:nvPr/>
        </p:nvGraphicFramePr>
        <p:xfrm>
          <a:off x="1809750" y="2479675"/>
          <a:ext cx="5524500" cy="762000"/>
        </p:xfrm>
        <a:graphic>
          <a:graphicData uri="http://schemas.openxmlformats.org/drawingml/2006/table">
            <a:tbl>
              <a:tblPr firstRow="1" firstCol="1"/>
              <a:tblGrid>
                <a:gridCol w="1841500">
                  <a:extLst>
                    <a:ext uri="{9D8B030D-6E8A-4147-A177-3AD203B41FA5}">
                      <a16:colId xmlns:a16="http://schemas.microsoft.com/office/drawing/2014/main" val="517267225"/>
                    </a:ext>
                  </a:extLst>
                </a:gridCol>
                <a:gridCol w="1841500">
                  <a:extLst>
                    <a:ext uri="{9D8B030D-6E8A-4147-A177-3AD203B41FA5}">
                      <a16:colId xmlns:a16="http://schemas.microsoft.com/office/drawing/2014/main" val="2762368381"/>
                    </a:ext>
                  </a:extLst>
                </a:gridCol>
                <a:gridCol w="1841500">
                  <a:extLst>
                    <a:ext uri="{9D8B030D-6E8A-4147-A177-3AD203B41FA5}">
                      <a16:colId xmlns:a16="http://schemas.microsoft.com/office/drawing/2014/main" val="724268519"/>
                    </a:ext>
                  </a:extLst>
                </a:gridCol>
              </a:tblGrid>
              <a:tr h="190500">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Model used</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accuracy</a:t>
                      </a:r>
                      <a:endParaRPr lang="en-US" sz="1200">
                        <a:effectLst/>
                        <a:latin typeface="Times New Roman" panose="02020603050405020304" pitchFamily="18" charset="0"/>
                        <a:ea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marL="0" marR="0">
                        <a:lnSpc>
                          <a:spcPct val="115000"/>
                        </a:lnSpc>
                        <a:spcBef>
                          <a:spcPts val="0"/>
                        </a:spcBef>
                        <a:spcAft>
                          <a:spcPts val="0"/>
                        </a:spcAft>
                      </a:pPr>
                      <a:r>
                        <a:rPr lang="en-US" sz="1100" b="1">
                          <a:solidFill>
                            <a:srgbClr val="FFFFFF"/>
                          </a:solidFill>
                          <a:effectLst/>
                          <a:latin typeface="Arial" panose="020B0604020202020204" pitchFamily="34" charset="0"/>
                          <a:ea typeface="Arial" panose="020B0604020202020204" pitchFamily="34" charset="0"/>
                        </a:rPr>
                        <a:t>loss</a:t>
                      </a:r>
                      <a:endParaRPr lang="en-US" sz="1200">
                        <a:effectLst/>
                        <a:latin typeface="Times New Roman" panose="02020603050405020304" pitchFamily="18" charset="0"/>
                        <a:ea typeface="Times New Roman" panose="02020603050405020304" pitchFamily="18" charset="0"/>
                      </a:endParaRPr>
                    </a:p>
                  </a:txBody>
                  <a:tcPr marL="68580" marR="68580"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776984532"/>
                  </a:ext>
                </a:extLst>
              </a:tr>
              <a:tr h="190500">
                <a:tc>
                  <a:txBody>
                    <a:bodyPr/>
                    <a:lstStyle/>
                    <a:p>
                      <a:pPr marL="0" marR="0">
                        <a:lnSpc>
                          <a:spcPct val="115000"/>
                        </a:lnSpc>
                        <a:spcBef>
                          <a:spcPts val="0"/>
                        </a:spcBef>
                        <a:spcAft>
                          <a:spcPts val="0"/>
                        </a:spcAft>
                      </a:pPr>
                      <a:r>
                        <a:rPr lang="en-US" sz="1100" b="1">
                          <a:effectLst/>
                          <a:latin typeface="Times New Roman" panose="02020603050405020304" pitchFamily="18" charset="0"/>
                          <a:ea typeface="Times New Roman" panose="02020603050405020304" pitchFamily="18" charset="0"/>
                        </a:rPr>
                        <a:t>EfficientNetB7</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effectLst/>
                          <a:latin typeface="Times New Roman" panose="02020603050405020304" pitchFamily="18" charset="0"/>
                          <a:ea typeface="Times New Roman" panose="02020603050405020304" pitchFamily="18" charset="0"/>
                        </a:rPr>
                        <a:t>73.19</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effectLst/>
                          <a:latin typeface="Times New Roman" panose="02020603050405020304" pitchFamily="18" charset="0"/>
                          <a:ea typeface="Times New Roman" panose="02020603050405020304" pitchFamily="18" charset="0"/>
                        </a:rPr>
                        <a:t>0.6268</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1098472095"/>
                  </a:ext>
                </a:extLst>
              </a:tr>
              <a:tr h="190500">
                <a:tc>
                  <a:txBody>
                    <a:bodyPr/>
                    <a:lstStyle/>
                    <a:p>
                      <a:pPr marL="0" marR="0">
                        <a:lnSpc>
                          <a:spcPct val="115000"/>
                        </a:lnSpc>
                        <a:spcBef>
                          <a:spcPts val="0"/>
                        </a:spcBef>
                        <a:spcAft>
                          <a:spcPts val="0"/>
                        </a:spcAft>
                      </a:pPr>
                      <a:r>
                        <a:rPr lang="en-US" sz="1100" b="1">
                          <a:effectLst/>
                          <a:latin typeface="Times New Roman" panose="02020603050405020304" pitchFamily="18" charset="0"/>
                          <a:ea typeface="Times New Roman" panose="02020603050405020304" pitchFamily="18" charset="0"/>
                        </a:rPr>
                        <a:t>MobileNetV3Small</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effectLst/>
                          <a:latin typeface="Times New Roman" panose="02020603050405020304" pitchFamily="18" charset="0"/>
                          <a:ea typeface="Times New Roman" panose="02020603050405020304" pitchFamily="18" charset="0"/>
                        </a:rPr>
                        <a:t>72.33</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effectLst/>
                          <a:latin typeface="Times New Roman" panose="02020603050405020304" pitchFamily="18" charset="0"/>
                          <a:ea typeface="Times New Roman" panose="02020603050405020304" pitchFamily="18" charset="0"/>
                        </a:rPr>
                        <a:t>0.6644</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730331880"/>
                  </a:ext>
                </a:extLst>
              </a:tr>
              <a:tr h="190500">
                <a:tc>
                  <a:txBody>
                    <a:bodyPr/>
                    <a:lstStyle/>
                    <a:p>
                      <a:pPr marL="0" marR="0">
                        <a:lnSpc>
                          <a:spcPct val="115000"/>
                        </a:lnSpc>
                        <a:spcBef>
                          <a:spcPts val="0"/>
                        </a:spcBef>
                        <a:spcAft>
                          <a:spcPts val="0"/>
                        </a:spcAft>
                      </a:pPr>
                      <a:r>
                        <a:rPr lang="en-US" sz="1100" b="1">
                          <a:effectLst/>
                          <a:latin typeface="Times New Roman" panose="02020603050405020304" pitchFamily="18" charset="0"/>
                          <a:ea typeface="Times New Roman" panose="02020603050405020304" pitchFamily="18" charset="0"/>
                        </a:rPr>
                        <a:t>ResNet50</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effectLst/>
                          <a:latin typeface="Times New Roman" panose="02020603050405020304" pitchFamily="18" charset="0"/>
                          <a:ea typeface="Times New Roman" panose="02020603050405020304" pitchFamily="18" charset="0"/>
                        </a:rPr>
                        <a:t>26.32</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1100">
                          <a:effectLst/>
                          <a:latin typeface="Times New Roman" panose="02020603050405020304" pitchFamily="18" charset="0"/>
                          <a:ea typeface="Times New Roman" panose="02020603050405020304" pitchFamily="18" charset="0"/>
                        </a:rPr>
                        <a:t>0.7270</a:t>
                      </a:r>
                      <a:endParaRPr lang="en-US" sz="12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noFill/>
                  </a:tcPr>
                </a:tc>
                <a:extLst>
                  <a:ext uri="{0D108BD9-81ED-4DB2-BD59-A6C34878D82A}">
                    <a16:rowId xmlns:a16="http://schemas.microsoft.com/office/drawing/2014/main" val="4253505776"/>
                  </a:ext>
                </a:extLst>
              </a:tr>
            </a:tbl>
          </a:graphicData>
        </a:graphic>
      </p:graphicFrame>
    </p:spTree>
    <p:extLst>
      <p:ext uri="{BB962C8B-B14F-4D97-AF65-F5344CB8AC3E}">
        <p14:creationId xmlns:p14="http://schemas.microsoft.com/office/powerpoint/2010/main" val="26174252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8">
          <a:extLst>
            <a:ext uri="{FF2B5EF4-FFF2-40B4-BE49-F238E27FC236}">
              <a16:creationId xmlns:a16="http://schemas.microsoft.com/office/drawing/2014/main" id="{B1AE0B23-9606-0A14-DEA5-9567A21A1612}"/>
            </a:ext>
          </a:extLst>
        </p:cNvPr>
        <p:cNvGrpSpPr/>
        <p:nvPr/>
      </p:nvGrpSpPr>
      <p:grpSpPr>
        <a:xfrm>
          <a:off x="0" y="0"/>
          <a:ext cx="0" cy="0"/>
          <a:chOff x="0" y="0"/>
          <a:chExt cx="0" cy="0"/>
        </a:xfrm>
      </p:grpSpPr>
      <p:sp>
        <p:nvSpPr>
          <p:cNvPr id="109" name="Google Shape;109;p22">
            <a:extLst>
              <a:ext uri="{FF2B5EF4-FFF2-40B4-BE49-F238E27FC236}">
                <a16:creationId xmlns:a16="http://schemas.microsoft.com/office/drawing/2014/main" id="{A75421F9-CAA5-A3EB-10B0-A42519891705}"/>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TECHNICAL APPROACH</a:t>
            </a:r>
            <a:br>
              <a:rPr lang="en" b="1">
                <a:latin typeface="Georgia"/>
                <a:ea typeface="Georgia"/>
                <a:cs typeface="Georgia"/>
                <a:sym typeface="Georgia"/>
              </a:rPr>
            </a:br>
            <a:r>
              <a:rPr lang="en" b="1">
                <a:latin typeface="Georgia"/>
                <a:ea typeface="Georgia"/>
                <a:cs typeface="Georgia"/>
                <a:sym typeface="Georgia"/>
              </a:rPr>
              <a:t>Version - 3</a:t>
            </a:r>
            <a:endParaRPr b="1">
              <a:latin typeface="Georgia"/>
              <a:ea typeface="Georgia"/>
              <a:cs typeface="Georgia"/>
              <a:sym typeface="Georgia"/>
            </a:endParaRPr>
          </a:p>
        </p:txBody>
      </p:sp>
      <p:sp>
        <p:nvSpPr>
          <p:cNvPr id="110" name="Google Shape;110;p22">
            <a:extLst>
              <a:ext uri="{FF2B5EF4-FFF2-40B4-BE49-F238E27FC236}">
                <a16:creationId xmlns:a16="http://schemas.microsoft.com/office/drawing/2014/main" id="{238337EA-210D-6AB7-C469-4EA90B9E9599}"/>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 sz="1500" b="1">
              <a:solidFill>
                <a:schemeClr val="dk1"/>
              </a:solidFill>
              <a:latin typeface="Georgia" panose="02040502050405020303" pitchFamily="18" charset="0"/>
              <a:ea typeface="Georgia"/>
              <a:cs typeface="Georgia"/>
              <a:sym typeface="Georgia"/>
            </a:endParaRPr>
          </a:p>
          <a:p>
            <a:pPr marL="0" lvl="0" indent="0" algn="l" rtl="0">
              <a:spcBef>
                <a:spcPts val="0"/>
              </a:spcBef>
              <a:spcAft>
                <a:spcPts val="0"/>
              </a:spcAft>
              <a:buNone/>
            </a:pPr>
            <a:r>
              <a:rPr lang="en" sz="1500" b="1">
                <a:solidFill>
                  <a:schemeClr val="dk1"/>
                </a:solidFill>
                <a:latin typeface="Georgia" panose="02040502050405020303" pitchFamily="18" charset="0"/>
                <a:ea typeface="Georgia"/>
                <a:cs typeface="Georgia"/>
                <a:sym typeface="Georgia"/>
              </a:rPr>
              <a:t>1. </a:t>
            </a:r>
            <a:r>
              <a:rPr lang="en-US" sz="1500" b="1">
                <a:solidFill>
                  <a:schemeClr val="dk1"/>
                </a:solidFill>
                <a:latin typeface="Georgia" panose="02040502050405020303" pitchFamily="18" charset="0"/>
                <a:ea typeface="Georgia"/>
                <a:cs typeface="Georgia"/>
                <a:sym typeface="Georgia"/>
              </a:rPr>
              <a:t>Integrated model</a:t>
            </a:r>
          </a:p>
          <a:p>
            <a:pPr>
              <a:lnSpc>
                <a:spcPct val="114999"/>
              </a:lnSpc>
              <a:buNone/>
            </a:pPr>
            <a:r>
              <a:rPr lang="en-US" sz="1500">
                <a:solidFill>
                  <a:schemeClr val="tx1"/>
                </a:solidFill>
                <a:latin typeface="Georgia" panose="02040502050405020303" pitchFamily="18" charset="0"/>
              </a:rPr>
              <a:t>This is an integrated deep-learning model for diagnosing multiple ophthalmic</a:t>
            </a:r>
          </a:p>
          <a:p>
            <a:pPr>
              <a:lnSpc>
                <a:spcPct val="114999"/>
              </a:lnSpc>
              <a:buNone/>
            </a:pPr>
            <a:r>
              <a:rPr lang="en-US" sz="1500">
                <a:solidFill>
                  <a:schemeClr val="tx1"/>
                </a:solidFill>
                <a:latin typeface="Georgia" panose="02040502050405020303" pitchFamily="18" charset="0"/>
              </a:rPr>
              <a:t>diseases using fundus images. Specifically, the task is to identify the presence of</a:t>
            </a:r>
          </a:p>
          <a:p>
            <a:pPr>
              <a:lnSpc>
                <a:spcPct val="114999"/>
              </a:lnSpc>
              <a:buNone/>
            </a:pPr>
            <a:r>
              <a:rPr lang="en-US" sz="1500">
                <a:solidFill>
                  <a:schemeClr val="tx1"/>
                </a:solidFill>
                <a:latin typeface="Georgia" panose="02040502050405020303" pitchFamily="18" charset="0"/>
              </a:rPr>
              <a:t>cataracts, glaucoma, and diabetic retinopathy (DR) from a given dataset. Each</a:t>
            </a:r>
          </a:p>
          <a:p>
            <a:pPr>
              <a:lnSpc>
                <a:spcPct val="114999"/>
              </a:lnSpc>
              <a:buNone/>
            </a:pPr>
            <a:r>
              <a:rPr lang="en-US" sz="1500">
                <a:solidFill>
                  <a:schemeClr val="tx1"/>
                </a:solidFill>
                <a:latin typeface="Georgia" panose="02040502050405020303" pitchFamily="18" charset="0"/>
              </a:rPr>
              <a:t>disease represents a different classification task: cataract and glaucoma are</a:t>
            </a:r>
          </a:p>
          <a:p>
            <a:pPr>
              <a:lnSpc>
                <a:spcPct val="114999"/>
              </a:lnSpc>
              <a:buNone/>
            </a:pPr>
            <a:r>
              <a:rPr lang="en-US" sz="1500">
                <a:solidFill>
                  <a:schemeClr val="tx1"/>
                </a:solidFill>
                <a:latin typeface="Georgia" panose="02040502050405020303" pitchFamily="18" charset="0"/>
              </a:rPr>
              <a:t>binary classification problems</a:t>
            </a:r>
          </a:p>
          <a:p>
            <a:pPr>
              <a:lnSpc>
                <a:spcPct val="114999"/>
              </a:lnSpc>
              <a:buNone/>
            </a:pPr>
            <a:endParaRPr lang="en-US" sz="1500">
              <a:solidFill>
                <a:schemeClr val="tx1"/>
              </a:solidFill>
              <a:latin typeface="Georgia" panose="02040502050405020303" pitchFamily="18" charset="0"/>
            </a:endParaRPr>
          </a:p>
          <a:p>
            <a:pPr>
              <a:lnSpc>
                <a:spcPct val="114999"/>
              </a:lnSpc>
              <a:buNone/>
            </a:pPr>
            <a:r>
              <a:rPr lang="en-US" sz="1500">
                <a:solidFill>
                  <a:schemeClr val="tx1"/>
                </a:solidFill>
                <a:latin typeface="Georgia" panose="02040502050405020303" pitchFamily="18" charset="0"/>
              </a:rPr>
              <a:t>The model utilizes EfficientNetB0 as the base architecture. </a:t>
            </a:r>
            <a:r>
              <a:rPr lang="en-US" sz="1500" err="1">
                <a:solidFill>
                  <a:schemeClr val="tx1"/>
                </a:solidFill>
                <a:latin typeface="Georgia" panose="02040502050405020303" pitchFamily="18" charset="0"/>
              </a:rPr>
              <a:t>EfficientNet</a:t>
            </a:r>
            <a:r>
              <a:rPr lang="en-US" sz="1500">
                <a:solidFill>
                  <a:schemeClr val="tx1"/>
                </a:solidFill>
                <a:latin typeface="Georgia" panose="02040502050405020303" pitchFamily="18" charset="0"/>
              </a:rPr>
              <a:t> is</a:t>
            </a:r>
          </a:p>
          <a:p>
            <a:pPr>
              <a:lnSpc>
                <a:spcPct val="114999"/>
              </a:lnSpc>
              <a:buNone/>
            </a:pPr>
            <a:r>
              <a:rPr lang="en-US" sz="1500">
                <a:solidFill>
                  <a:schemeClr val="tx1"/>
                </a:solidFill>
                <a:latin typeface="Georgia" panose="02040502050405020303" pitchFamily="18" charset="0"/>
              </a:rPr>
              <a:t>convolutional neural network that is highly efficient in balancing accuracy and</a:t>
            </a:r>
          </a:p>
          <a:p>
            <a:pPr>
              <a:lnSpc>
                <a:spcPct val="114999"/>
              </a:lnSpc>
              <a:buNone/>
            </a:pPr>
            <a:r>
              <a:rPr lang="en-US" sz="1500">
                <a:solidFill>
                  <a:schemeClr val="tx1"/>
                </a:solidFill>
                <a:latin typeface="Georgia" panose="02040502050405020303" pitchFamily="18" charset="0"/>
              </a:rPr>
              <a:t>computational complexity. Its use here ensures high performance while being</a:t>
            </a:r>
          </a:p>
          <a:p>
            <a:pPr>
              <a:lnSpc>
                <a:spcPct val="114999"/>
              </a:lnSpc>
              <a:buNone/>
            </a:pPr>
            <a:r>
              <a:rPr lang="en-US" sz="1500">
                <a:solidFill>
                  <a:schemeClr val="tx1"/>
                </a:solidFill>
                <a:latin typeface="Georgia" panose="02040502050405020303" pitchFamily="18" charset="0"/>
              </a:rPr>
              <a:t>less resource-intensive.</a:t>
            </a:r>
          </a:p>
          <a:p>
            <a:pPr marL="0" lvl="0" indent="0" algn="l" rtl="0">
              <a:spcBef>
                <a:spcPts val="0"/>
              </a:spcBef>
              <a:spcAft>
                <a:spcPts val="0"/>
              </a:spcAft>
              <a:buNone/>
            </a:pPr>
            <a:endParaRPr sz="1500" b="1">
              <a:solidFill>
                <a:schemeClr val="dk1"/>
              </a:solidFill>
              <a:latin typeface="Georgia" panose="02040502050405020303" pitchFamily="18" charset="0"/>
              <a:ea typeface="Georgia"/>
              <a:cs typeface="Georgia"/>
              <a:sym typeface="Georgia"/>
            </a:endParaRPr>
          </a:p>
          <a:p>
            <a:pPr marL="457200" lvl="0" indent="0" algn="l" rtl="0">
              <a:spcBef>
                <a:spcPts val="1200"/>
              </a:spcBef>
              <a:spcAft>
                <a:spcPts val="1200"/>
              </a:spcAft>
              <a:buNone/>
            </a:pPr>
            <a:endParaRPr sz="1500">
              <a:solidFill>
                <a:schemeClr val="dk1"/>
              </a:solidFill>
              <a:latin typeface="Georgia" panose="02040502050405020303" pitchFamily="18" charset="0"/>
              <a:ea typeface="Georgia"/>
              <a:cs typeface="Georgia"/>
              <a:sym typeface="Georgia"/>
            </a:endParaRPr>
          </a:p>
        </p:txBody>
      </p:sp>
    </p:spTree>
    <p:extLst>
      <p:ext uri="{BB962C8B-B14F-4D97-AF65-F5344CB8AC3E}">
        <p14:creationId xmlns:p14="http://schemas.microsoft.com/office/powerpoint/2010/main" val="37748205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88771-92B1-F083-99D7-2BF6A60348CE}"/>
              </a:ext>
            </a:extLst>
          </p:cNvPr>
          <p:cNvSpPr>
            <a:spLocks noGrp="1"/>
          </p:cNvSpPr>
          <p:nvPr>
            <p:ph type="title"/>
          </p:nvPr>
        </p:nvSpPr>
        <p:spPr/>
        <p:txBody>
          <a:bodyPr>
            <a:normAutofit fontScale="90000"/>
          </a:bodyPr>
          <a:lstStyle/>
          <a:p>
            <a:r>
              <a:rPr lang="en-US">
                <a:latin typeface="Georgia"/>
              </a:rPr>
              <a:t>ARCHITECTURE</a:t>
            </a:r>
          </a:p>
        </p:txBody>
      </p:sp>
      <p:sp>
        <p:nvSpPr>
          <p:cNvPr id="3" name="Text Placeholder 2">
            <a:extLst>
              <a:ext uri="{FF2B5EF4-FFF2-40B4-BE49-F238E27FC236}">
                <a16:creationId xmlns:a16="http://schemas.microsoft.com/office/drawing/2014/main" id="{1839770B-FFEF-D46F-0CCE-1F2FDE9B9DCD}"/>
              </a:ext>
            </a:extLst>
          </p:cNvPr>
          <p:cNvSpPr>
            <a:spLocks noGrp="1"/>
          </p:cNvSpPr>
          <p:nvPr>
            <p:ph type="body" idx="1"/>
          </p:nvPr>
        </p:nvSpPr>
        <p:spPr/>
        <p:txBody>
          <a:bodyPr>
            <a:normAutofit fontScale="77500" lnSpcReduction="20000"/>
          </a:bodyPr>
          <a:lstStyle/>
          <a:p>
            <a:r>
              <a:rPr lang="en-US">
                <a:solidFill>
                  <a:schemeClr val="tx1"/>
                </a:solidFill>
              </a:rPr>
              <a:t>Base Model: The base feature extractor is the EfficientNetB0 model, pre-trained on the ImageNet dataset. Using a pre-trained model helps transfer useful visual features from a general dataset to the specific problem of fundus image classification. Transfer learning is beneficial as it allows faster convergence and better accuracy, especially with smaller datasets.</a:t>
            </a:r>
          </a:p>
          <a:p>
            <a:pPr>
              <a:lnSpc>
                <a:spcPct val="114999"/>
              </a:lnSpc>
            </a:pPr>
            <a:endParaRPr lang="en-US">
              <a:solidFill>
                <a:schemeClr val="tx1"/>
              </a:solidFill>
            </a:endParaRPr>
          </a:p>
          <a:p>
            <a:pPr>
              <a:lnSpc>
                <a:spcPct val="114999"/>
              </a:lnSpc>
            </a:pPr>
            <a:r>
              <a:rPr lang="en-US">
                <a:solidFill>
                  <a:schemeClr val="tx1"/>
                </a:solidFill>
              </a:rPr>
              <a:t>Task-Specific Heads: After extracting features using the </a:t>
            </a:r>
            <a:r>
              <a:rPr lang="en-US" err="1">
                <a:solidFill>
                  <a:schemeClr val="tx1"/>
                </a:solidFill>
              </a:rPr>
              <a:t>EfficientNet</a:t>
            </a:r>
            <a:r>
              <a:rPr lang="en-US">
                <a:solidFill>
                  <a:schemeClr val="tx1"/>
                </a:solidFill>
              </a:rPr>
              <a:t> base, three separate output heads are added for each classification task:</a:t>
            </a:r>
          </a:p>
          <a:p>
            <a:pPr lvl="1">
              <a:lnSpc>
                <a:spcPct val="114999"/>
              </a:lnSpc>
            </a:pPr>
            <a:r>
              <a:rPr lang="en-US">
                <a:solidFill>
                  <a:schemeClr val="tx1"/>
                </a:solidFill>
              </a:rPr>
              <a:t>Cataract Output Head: A fully connected layer with a sigmoid activation function for binary classification of cataracts.</a:t>
            </a:r>
          </a:p>
          <a:p>
            <a:pPr lvl="1">
              <a:lnSpc>
                <a:spcPct val="114999"/>
              </a:lnSpc>
            </a:pPr>
            <a:r>
              <a:rPr lang="en-US">
                <a:solidFill>
                  <a:schemeClr val="tx1"/>
                </a:solidFill>
              </a:rPr>
              <a:t>Glaucoma Output Head: Another binary classification head for glaucoma.</a:t>
            </a:r>
          </a:p>
          <a:p>
            <a:pPr lvl="1">
              <a:lnSpc>
                <a:spcPct val="114999"/>
              </a:lnSpc>
            </a:pPr>
            <a:r>
              <a:rPr lang="en-US">
                <a:solidFill>
                  <a:schemeClr val="tx1"/>
                </a:solidFill>
              </a:rPr>
              <a:t>Diabetic Retinopathy Output Head: A multi-class output layer with </a:t>
            </a:r>
            <a:r>
              <a:rPr lang="en-US" err="1">
                <a:solidFill>
                  <a:schemeClr val="tx1"/>
                </a:solidFill>
              </a:rPr>
              <a:t>softmax</a:t>
            </a:r>
            <a:r>
              <a:rPr lang="en-US">
                <a:solidFill>
                  <a:schemeClr val="tx1"/>
                </a:solidFill>
              </a:rPr>
              <a:t> activation for classifying diabetic retinopathy severity.</a:t>
            </a:r>
          </a:p>
          <a:p>
            <a:pPr>
              <a:lnSpc>
                <a:spcPct val="114999"/>
              </a:lnSpc>
            </a:pPr>
            <a:endParaRPr lang="en-US">
              <a:solidFill>
                <a:schemeClr val="tx1"/>
              </a:solidFill>
            </a:endParaRPr>
          </a:p>
          <a:p>
            <a:pPr>
              <a:lnSpc>
                <a:spcPct val="114999"/>
              </a:lnSpc>
            </a:pPr>
            <a:r>
              <a:rPr lang="en-US">
                <a:solidFill>
                  <a:schemeClr val="tx1"/>
                </a:solidFill>
              </a:rPr>
              <a:t>These separate heads allow the network to learn multiple tasks simultaneously, leveraging shared features while optimizing each task individually.</a:t>
            </a:r>
          </a:p>
          <a:p>
            <a:pPr>
              <a:lnSpc>
                <a:spcPct val="114999"/>
              </a:lnSpc>
            </a:pPr>
            <a:endParaRPr lang="en-US">
              <a:solidFill>
                <a:schemeClr val="tx1"/>
              </a:solidFill>
            </a:endParaRPr>
          </a:p>
          <a:p>
            <a:pPr>
              <a:lnSpc>
                <a:spcPct val="114999"/>
              </a:lnSpc>
            </a:pPr>
            <a:endParaRPr lang="en-US">
              <a:solidFill>
                <a:schemeClr val="tx1"/>
              </a:solidFill>
            </a:endParaRPr>
          </a:p>
        </p:txBody>
      </p:sp>
    </p:spTree>
    <p:extLst>
      <p:ext uri="{BB962C8B-B14F-4D97-AF65-F5344CB8AC3E}">
        <p14:creationId xmlns:p14="http://schemas.microsoft.com/office/powerpoint/2010/main" val="10164635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diagram of a patient&amp;#39;s health&#10;&#10;Description automatically generated">
            <a:extLst>
              <a:ext uri="{FF2B5EF4-FFF2-40B4-BE49-F238E27FC236}">
                <a16:creationId xmlns:a16="http://schemas.microsoft.com/office/drawing/2014/main" id="{6AFF111B-134A-0365-8CA3-C9E2B393A31B}"/>
              </a:ext>
            </a:extLst>
          </p:cNvPr>
          <p:cNvPicPr>
            <a:picLocks noChangeAspect="1"/>
          </p:cNvPicPr>
          <p:nvPr/>
        </p:nvPicPr>
        <p:blipFill>
          <a:blip r:embed="rId2"/>
          <a:stretch>
            <a:fillRect/>
          </a:stretch>
        </p:blipFill>
        <p:spPr>
          <a:xfrm>
            <a:off x="0" y="1397760"/>
            <a:ext cx="9144000" cy="2347981"/>
          </a:xfrm>
          <a:prstGeom prst="rect">
            <a:avLst/>
          </a:prstGeom>
        </p:spPr>
      </p:pic>
    </p:spTree>
    <p:extLst>
      <p:ext uri="{BB962C8B-B14F-4D97-AF65-F5344CB8AC3E}">
        <p14:creationId xmlns:p14="http://schemas.microsoft.com/office/powerpoint/2010/main" val="172929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23411-0916-95B2-6A75-66D4A5244017}"/>
              </a:ext>
            </a:extLst>
          </p:cNvPr>
          <p:cNvSpPr>
            <a:spLocks noGrp="1"/>
          </p:cNvSpPr>
          <p:nvPr>
            <p:ph type="title"/>
          </p:nvPr>
        </p:nvSpPr>
        <p:spPr/>
        <p:txBody>
          <a:bodyPr>
            <a:normAutofit/>
          </a:bodyPr>
          <a:lstStyle/>
          <a:p>
            <a:pPr algn="ctr"/>
            <a:r>
              <a:rPr lang="en-US" sz="2500">
                <a:latin typeface="Georgia"/>
              </a:rPr>
              <a:t>Advantages of integrated model:</a:t>
            </a:r>
            <a:endParaRPr lang="en-US"/>
          </a:p>
        </p:txBody>
      </p:sp>
      <p:sp>
        <p:nvSpPr>
          <p:cNvPr id="3" name="Text Placeholder 2">
            <a:extLst>
              <a:ext uri="{FF2B5EF4-FFF2-40B4-BE49-F238E27FC236}">
                <a16:creationId xmlns:a16="http://schemas.microsoft.com/office/drawing/2014/main" id="{44E3CD7E-D8B2-D5EF-436E-D888A8381073}"/>
              </a:ext>
            </a:extLst>
          </p:cNvPr>
          <p:cNvSpPr>
            <a:spLocks noGrp="1"/>
          </p:cNvSpPr>
          <p:nvPr>
            <p:ph type="body" idx="1"/>
          </p:nvPr>
        </p:nvSpPr>
        <p:spPr/>
        <p:txBody>
          <a:bodyPr/>
          <a:lstStyle/>
          <a:p>
            <a:pPr>
              <a:lnSpc>
                <a:spcPct val="114999"/>
              </a:lnSpc>
            </a:pPr>
            <a:r>
              <a:rPr lang="en-US" sz="1400" b="1">
                <a:solidFill>
                  <a:srgbClr val="000000"/>
                </a:solidFill>
                <a:latin typeface="Georgia"/>
              </a:rPr>
              <a:t>Shared Learning</a:t>
            </a:r>
            <a:r>
              <a:rPr lang="en-US" sz="1400">
                <a:solidFill>
                  <a:srgbClr val="000000"/>
                </a:solidFill>
                <a:latin typeface="Georgia"/>
              </a:rPr>
              <a:t>: Multiple diseases can be identified using the same set of image features. By sharing the underlying network for different disease classifications, the model benefits from feature reuse, improving generalization, and reducing overfitting.</a:t>
            </a:r>
            <a:endParaRPr lang="en-US" sz="1400">
              <a:latin typeface="Georgia"/>
            </a:endParaRPr>
          </a:p>
          <a:p>
            <a:pPr>
              <a:lnSpc>
                <a:spcPct val="114999"/>
              </a:lnSpc>
            </a:pPr>
            <a:r>
              <a:rPr lang="en-US" sz="1400" b="1">
                <a:solidFill>
                  <a:srgbClr val="000000"/>
                </a:solidFill>
                <a:latin typeface="Georgia"/>
              </a:rPr>
              <a:t>Efficiency</a:t>
            </a:r>
            <a:r>
              <a:rPr lang="en-US" sz="1400">
                <a:solidFill>
                  <a:srgbClr val="000000"/>
                </a:solidFill>
                <a:latin typeface="Georgia"/>
              </a:rPr>
              <a:t>: Instead of training three separate models, this approach integrates them, saving computational resources and providing a more unified diagnostic tool.</a:t>
            </a:r>
            <a:endParaRPr lang="en-US" sz="1400">
              <a:latin typeface="Georgia"/>
            </a:endParaRPr>
          </a:p>
          <a:p>
            <a:pPr>
              <a:lnSpc>
                <a:spcPct val="114999"/>
              </a:lnSpc>
            </a:pPr>
            <a:r>
              <a:rPr lang="en-US" sz="1400" b="1">
                <a:solidFill>
                  <a:srgbClr val="000000"/>
                </a:solidFill>
                <a:latin typeface="Georgia"/>
              </a:rPr>
              <a:t>Clinical Application</a:t>
            </a:r>
            <a:r>
              <a:rPr lang="en-US" sz="1400">
                <a:solidFill>
                  <a:srgbClr val="000000"/>
                </a:solidFill>
                <a:latin typeface="Georgia"/>
              </a:rPr>
              <a:t>: In practice, a single patient may need to be screened for multiple conditions. A multi-output model is better suited for such use cases, where multiple diagnoses can be made from a single fundus image in one inference step.</a:t>
            </a:r>
            <a:endParaRPr lang="en-US" sz="1400">
              <a:latin typeface="Georgia"/>
            </a:endParaRPr>
          </a:p>
        </p:txBody>
      </p:sp>
    </p:spTree>
    <p:extLst>
      <p:ext uri="{BB962C8B-B14F-4D97-AF65-F5344CB8AC3E}">
        <p14:creationId xmlns:p14="http://schemas.microsoft.com/office/powerpoint/2010/main" val="19484163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E8907-82A5-3E7A-99B2-E61D5AB511FF}"/>
              </a:ext>
            </a:extLst>
          </p:cNvPr>
          <p:cNvSpPr>
            <a:spLocks noGrp="1"/>
          </p:cNvSpPr>
          <p:nvPr>
            <p:ph type="title"/>
          </p:nvPr>
        </p:nvSpPr>
        <p:spPr/>
        <p:txBody>
          <a:bodyPr>
            <a:normAutofit fontScale="90000"/>
          </a:bodyPr>
          <a:lstStyle/>
          <a:p>
            <a:pPr algn="ctr"/>
            <a:r>
              <a:rPr lang="en-US">
                <a:latin typeface="Georgia"/>
              </a:rPr>
              <a:t>Grad-CAM implementation</a:t>
            </a:r>
            <a:endParaRPr lang="en-US"/>
          </a:p>
          <a:p>
            <a:endParaRPr lang="en-US"/>
          </a:p>
        </p:txBody>
      </p:sp>
      <p:sp>
        <p:nvSpPr>
          <p:cNvPr id="3" name="Text Placeholder 2">
            <a:extLst>
              <a:ext uri="{FF2B5EF4-FFF2-40B4-BE49-F238E27FC236}">
                <a16:creationId xmlns:a16="http://schemas.microsoft.com/office/drawing/2014/main" id="{7CFC21C3-52B7-7231-9331-708DBD544D6E}"/>
              </a:ext>
            </a:extLst>
          </p:cNvPr>
          <p:cNvSpPr>
            <a:spLocks noGrp="1"/>
          </p:cNvSpPr>
          <p:nvPr>
            <p:ph type="body" idx="1"/>
          </p:nvPr>
        </p:nvSpPr>
        <p:spPr/>
        <p:txBody>
          <a:bodyPr/>
          <a:lstStyle/>
          <a:p>
            <a:r>
              <a:rPr lang="en-US">
                <a:solidFill>
                  <a:schemeClr val="tx1"/>
                </a:solidFill>
                <a:latin typeface="Georgia"/>
              </a:rPr>
              <a:t>Grad-CAM (Gradient-weighted Class Activation Mapping) is implemented to provide visual explanations for the model's predictions. </a:t>
            </a:r>
          </a:p>
          <a:p>
            <a:pPr>
              <a:lnSpc>
                <a:spcPct val="114999"/>
              </a:lnSpc>
            </a:pPr>
            <a:r>
              <a:rPr lang="en-US">
                <a:solidFill>
                  <a:schemeClr val="tx1"/>
                </a:solidFill>
                <a:latin typeface="Georgia"/>
              </a:rPr>
              <a:t>Grad-CAM is a crucial tool for understanding the regions in the input image that contribute the most to the model's decision-making process. </a:t>
            </a:r>
          </a:p>
          <a:p>
            <a:pPr>
              <a:lnSpc>
                <a:spcPct val="114999"/>
              </a:lnSpc>
            </a:pPr>
            <a:r>
              <a:rPr lang="en-US">
                <a:solidFill>
                  <a:schemeClr val="tx1"/>
                </a:solidFill>
                <a:latin typeface="Georgia"/>
              </a:rPr>
              <a:t>The Grad-CAM implementation involves extracting the gradients of the target output concerning the last convolutional layer's output. </a:t>
            </a:r>
          </a:p>
        </p:txBody>
      </p:sp>
    </p:spTree>
    <p:extLst>
      <p:ext uri="{BB962C8B-B14F-4D97-AF65-F5344CB8AC3E}">
        <p14:creationId xmlns:p14="http://schemas.microsoft.com/office/powerpoint/2010/main" val="13177470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up of a colorful image&#10;&#10;Description automatically generated">
            <a:extLst>
              <a:ext uri="{FF2B5EF4-FFF2-40B4-BE49-F238E27FC236}">
                <a16:creationId xmlns:a16="http://schemas.microsoft.com/office/drawing/2014/main" id="{AADADB22-4BFD-3382-1F93-D1982BED8212}"/>
              </a:ext>
            </a:extLst>
          </p:cNvPr>
          <p:cNvPicPr>
            <a:picLocks noChangeAspect="1"/>
          </p:cNvPicPr>
          <p:nvPr/>
        </p:nvPicPr>
        <p:blipFill>
          <a:blip r:embed="rId2"/>
          <a:stretch>
            <a:fillRect/>
          </a:stretch>
        </p:blipFill>
        <p:spPr>
          <a:xfrm>
            <a:off x="1786" y="358974"/>
            <a:ext cx="8993088" cy="4568427"/>
          </a:xfrm>
          <a:prstGeom prst="rect">
            <a:avLst/>
          </a:prstGeom>
        </p:spPr>
      </p:pic>
    </p:spTree>
    <p:extLst>
      <p:ext uri="{BB962C8B-B14F-4D97-AF65-F5344CB8AC3E}">
        <p14:creationId xmlns:p14="http://schemas.microsoft.com/office/powerpoint/2010/main" val="26647899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B8030-A1A8-4125-069C-660D85276131}"/>
              </a:ext>
            </a:extLst>
          </p:cNvPr>
          <p:cNvSpPr>
            <a:spLocks noGrp="1"/>
          </p:cNvSpPr>
          <p:nvPr>
            <p:ph type="title"/>
          </p:nvPr>
        </p:nvSpPr>
        <p:spPr/>
        <p:txBody>
          <a:bodyPr>
            <a:normAutofit fontScale="90000"/>
          </a:bodyPr>
          <a:lstStyle/>
          <a:p>
            <a:pPr algn="ctr"/>
            <a:r>
              <a:rPr lang="en-US">
                <a:latin typeface="Georgia"/>
              </a:rPr>
              <a:t>FLASK IMPLEMENTATION</a:t>
            </a:r>
          </a:p>
        </p:txBody>
      </p:sp>
      <p:sp>
        <p:nvSpPr>
          <p:cNvPr id="3" name="Text Placeholder 2">
            <a:extLst>
              <a:ext uri="{FF2B5EF4-FFF2-40B4-BE49-F238E27FC236}">
                <a16:creationId xmlns:a16="http://schemas.microsoft.com/office/drawing/2014/main" id="{020F3268-0323-1820-0E22-3A217987A602}"/>
              </a:ext>
            </a:extLst>
          </p:cNvPr>
          <p:cNvSpPr>
            <a:spLocks noGrp="1"/>
          </p:cNvSpPr>
          <p:nvPr>
            <p:ph type="body" idx="1"/>
          </p:nvPr>
        </p:nvSpPr>
        <p:spPr/>
        <p:txBody>
          <a:bodyPr>
            <a:normAutofit fontScale="92500" lnSpcReduction="20000"/>
          </a:bodyPr>
          <a:lstStyle/>
          <a:p>
            <a:r>
              <a:rPr lang="en-US">
                <a:solidFill>
                  <a:schemeClr val="tx1"/>
                </a:solidFill>
              </a:rPr>
              <a:t>A web interface was developed using Flask, HTML, and CSS,  to create an accessible interface for diagnosing eye conditions such as cataracts, glaucoma, and diabetic retinopathy (DR) using a machine learning model. Users can upload images of eyes, receive predictions on potential conditions, and view Grad-CAM visualizations to understand which areas of the image influenced the diagnosis.</a:t>
            </a:r>
          </a:p>
          <a:p>
            <a:pPr>
              <a:lnSpc>
                <a:spcPct val="114999"/>
              </a:lnSpc>
            </a:pPr>
            <a:endParaRPr lang="en-US">
              <a:solidFill>
                <a:schemeClr val="tx1"/>
              </a:solidFill>
            </a:endParaRPr>
          </a:p>
          <a:p>
            <a:pPr marL="114300" indent="0">
              <a:lnSpc>
                <a:spcPct val="114999"/>
              </a:lnSpc>
              <a:buNone/>
            </a:pPr>
            <a:r>
              <a:rPr lang="en-US" b="1">
                <a:solidFill>
                  <a:schemeClr val="tx1"/>
                </a:solidFill>
              </a:rPr>
              <a:t>Technologies Used</a:t>
            </a:r>
          </a:p>
          <a:p>
            <a:pPr>
              <a:lnSpc>
                <a:spcPct val="114999"/>
              </a:lnSpc>
            </a:pPr>
            <a:r>
              <a:rPr lang="en-US">
                <a:solidFill>
                  <a:schemeClr val="tx1"/>
                </a:solidFill>
              </a:rPr>
              <a:t>Flask: A lightweight Python web framework used for rendering HTML templates.</a:t>
            </a:r>
          </a:p>
          <a:p>
            <a:pPr>
              <a:lnSpc>
                <a:spcPct val="114999"/>
              </a:lnSpc>
            </a:pPr>
            <a:r>
              <a:rPr lang="en-US">
                <a:solidFill>
                  <a:schemeClr val="tx1"/>
                </a:solidFill>
              </a:rPr>
              <a:t>HTML &amp; CSS: Used to create the frontend structure and style of the web interface.</a:t>
            </a:r>
          </a:p>
          <a:p>
            <a:pPr>
              <a:lnSpc>
                <a:spcPct val="114999"/>
              </a:lnSpc>
            </a:pPr>
            <a:r>
              <a:rPr lang="en-US">
                <a:solidFill>
                  <a:schemeClr val="tx1"/>
                </a:solidFill>
              </a:rPr>
              <a:t>OpenCV: Used for image processing tasks, particularly for creating Grad-CAM visualizations</a:t>
            </a:r>
          </a:p>
        </p:txBody>
      </p:sp>
    </p:spTree>
    <p:extLst>
      <p:ext uri="{BB962C8B-B14F-4D97-AF65-F5344CB8AC3E}">
        <p14:creationId xmlns:p14="http://schemas.microsoft.com/office/powerpoint/2010/main" val="11440596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DA4F0-9839-96EE-24BA-E78BBD12F6D3}"/>
              </a:ext>
            </a:extLst>
          </p:cNvPr>
          <p:cNvSpPr>
            <a:spLocks noGrp="1"/>
          </p:cNvSpPr>
          <p:nvPr>
            <p:ph type="title"/>
          </p:nvPr>
        </p:nvSpPr>
        <p:spPr/>
        <p:txBody>
          <a:bodyPr>
            <a:normAutofit fontScale="90000"/>
          </a:bodyPr>
          <a:lstStyle/>
          <a:p>
            <a:pPr algn="ctr"/>
            <a:r>
              <a:rPr lang="en-US"/>
              <a:t>File Structure and Purpose</a:t>
            </a:r>
          </a:p>
          <a:p>
            <a:endParaRPr lang="en-US"/>
          </a:p>
        </p:txBody>
      </p:sp>
      <p:sp>
        <p:nvSpPr>
          <p:cNvPr id="3" name="Text Placeholder 2">
            <a:extLst>
              <a:ext uri="{FF2B5EF4-FFF2-40B4-BE49-F238E27FC236}">
                <a16:creationId xmlns:a16="http://schemas.microsoft.com/office/drawing/2014/main" id="{45C977A5-DBE5-BFD3-B655-BCE00CD4297C}"/>
              </a:ext>
            </a:extLst>
          </p:cNvPr>
          <p:cNvSpPr>
            <a:spLocks noGrp="1"/>
          </p:cNvSpPr>
          <p:nvPr>
            <p:ph type="body" idx="1"/>
          </p:nvPr>
        </p:nvSpPr>
        <p:spPr/>
        <p:txBody>
          <a:bodyPr>
            <a:normAutofit fontScale="92500" lnSpcReduction="20000"/>
          </a:bodyPr>
          <a:lstStyle/>
          <a:p>
            <a:r>
              <a:rPr lang="en-US">
                <a:solidFill>
                  <a:schemeClr val="tx1"/>
                </a:solidFill>
              </a:rPr>
              <a:t>app.py: Main Flask application file that sets up routes for different pages, handles user uploads, and coordinates between user interactions and backend processing.</a:t>
            </a:r>
          </a:p>
          <a:p>
            <a:pPr>
              <a:lnSpc>
                <a:spcPct val="114999"/>
              </a:lnSpc>
            </a:pPr>
            <a:r>
              <a:rPr lang="en-US">
                <a:solidFill>
                  <a:schemeClr val="tx1"/>
                </a:solidFill>
              </a:rPr>
              <a:t>static/styles.css: Defines the web interface’s color theme and layout, ensuring a cohesive and visually appealing design across pages.</a:t>
            </a:r>
          </a:p>
          <a:p>
            <a:pPr>
              <a:lnSpc>
                <a:spcPct val="114999"/>
              </a:lnSpc>
            </a:pPr>
            <a:r>
              <a:rPr lang="en-US">
                <a:solidFill>
                  <a:schemeClr val="tx1"/>
                </a:solidFill>
              </a:rPr>
              <a:t>templates/: Contains HTML templates for different pages such as home.html, input.html, output.html, and gradcam.html, each providing unique functionality.</a:t>
            </a:r>
          </a:p>
          <a:p>
            <a:pPr>
              <a:lnSpc>
                <a:spcPct val="114999"/>
              </a:lnSpc>
            </a:pPr>
            <a:r>
              <a:rPr lang="en-US">
                <a:solidFill>
                  <a:schemeClr val="tx1"/>
                </a:solidFill>
              </a:rPr>
              <a:t>model/integrated_model.py: Loads the integrated model, defining its structure and loading weights for the eye condition detection tasks.</a:t>
            </a:r>
          </a:p>
          <a:p>
            <a:pPr>
              <a:lnSpc>
                <a:spcPct val="114999"/>
              </a:lnSpc>
            </a:pPr>
            <a:r>
              <a:rPr lang="en-US">
                <a:solidFill>
                  <a:schemeClr val="tx1"/>
                </a:solidFill>
              </a:rPr>
              <a:t>model/predict.py: Contains functions for image preprocessing, predicting conditions, and generating Grad-CAM visualizations.</a:t>
            </a:r>
          </a:p>
          <a:p>
            <a:pPr>
              <a:lnSpc>
                <a:spcPct val="114999"/>
              </a:lnSpc>
            </a:pPr>
            <a:r>
              <a:rPr lang="en-US">
                <a:solidFill>
                  <a:schemeClr val="tx1"/>
                </a:solidFill>
              </a:rPr>
              <a:t>samples/: A directory for storing user-uploaded images and Grad-CAM output images.</a:t>
            </a:r>
          </a:p>
        </p:txBody>
      </p:sp>
    </p:spTree>
    <p:extLst>
      <p:ext uri="{BB962C8B-B14F-4D97-AF65-F5344CB8AC3E}">
        <p14:creationId xmlns:p14="http://schemas.microsoft.com/office/powerpoint/2010/main" val="18942501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0AB02166-5C2F-4B30-9120-F3131C46DFCC}"/>
              </a:ext>
            </a:extLst>
          </p:cNvPr>
          <p:cNvGraphicFramePr>
            <a:graphicFrameLocks noGrp="1"/>
          </p:cNvGraphicFramePr>
          <p:nvPr>
            <p:extLst>
              <p:ext uri="{D42A27DB-BD31-4B8C-83A1-F6EECF244321}">
                <p14:modId xmlns:p14="http://schemas.microsoft.com/office/powerpoint/2010/main" val="235477979"/>
              </p:ext>
            </p:extLst>
          </p:nvPr>
        </p:nvGraphicFramePr>
        <p:xfrm>
          <a:off x="723304" y="303609"/>
          <a:ext cx="8086767" cy="4455921"/>
        </p:xfrm>
        <a:graphic>
          <a:graphicData uri="http://schemas.openxmlformats.org/drawingml/2006/table">
            <a:tbl>
              <a:tblPr bandRow="1">
                <a:tableStyleId>{5C22544A-7EE6-4342-B048-85BDC9FD1C3A}</a:tableStyleId>
              </a:tblPr>
              <a:tblGrid>
                <a:gridCol w="2695589">
                  <a:extLst>
                    <a:ext uri="{9D8B030D-6E8A-4147-A177-3AD203B41FA5}">
                      <a16:colId xmlns:a16="http://schemas.microsoft.com/office/drawing/2014/main" val="4223710011"/>
                    </a:ext>
                  </a:extLst>
                </a:gridCol>
                <a:gridCol w="2695589">
                  <a:extLst>
                    <a:ext uri="{9D8B030D-6E8A-4147-A177-3AD203B41FA5}">
                      <a16:colId xmlns:a16="http://schemas.microsoft.com/office/drawing/2014/main" val="115459247"/>
                    </a:ext>
                  </a:extLst>
                </a:gridCol>
                <a:gridCol w="2695589">
                  <a:extLst>
                    <a:ext uri="{9D8B030D-6E8A-4147-A177-3AD203B41FA5}">
                      <a16:colId xmlns:a16="http://schemas.microsoft.com/office/drawing/2014/main" val="287326051"/>
                    </a:ext>
                  </a:extLst>
                </a:gridCol>
              </a:tblGrid>
              <a:tr h="304830">
                <a:tc>
                  <a:txBody>
                    <a:bodyPr/>
                    <a:lstStyle/>
                    <a:p>
                      <a:pPr rtl="0" fontAlgn="t"/>
                      <a:r>
                        <a:rPr lang="en-US" sz="1100">
                          <a:effectLst/>
                          <a:latin typeface="Arial" panose="020B0604020202020204" pitchFamily="34" charset="0"/>
                        </a:rPr>
                        <a:t>page</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rtl="0" fontAlgn="t"/>
                      <a:r>
                        <a:rPr lang="en-US" sz="1100">
                          <a:effectLst/>
                          <a:latin typeface="Arial" panose="020B0604020202020204" pitchFamily="34" charset="0"/>
                        </a:rPr>
                        <a:t>Function</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rtl="0" fontAlgn="t"/>
                      <a:r>
                        <a:rPr lang="en-US" sz="1100">
                          <a:effectLst/>
                          <a:latin typeface="Arial" panose="020B0604020202020204" pitchFamily="34" charset="0"/>
                        </a:rPr>
                        <a:t>Utility</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01563718"/>
                  </a:ext>
                </a:extLst>
              </a:tr>
              <a:tr h="1291054">
                <a:tc>
                  <a:txBody>
                    <a:bodyPr/>
                    <a:lstStyle/>
                    <a:p>
                      <a:pPr rtl="0" fontAlgn="t"/>
                      <a:r>
                        <a:rPr lang="en-US" sz="1100">
                          <a:effectLst/>
                          <a:latin typeface="Arial" panose="020B0604020202020204" pitchFamily="34" charset="0"/>
                        </a:rPr>
                        <a:t>home.html</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rtl="0" fontAlgn="t"/>
                      <a:r>
                        <a:rPr lang="en-US" sz="1100">
                          <a:effectLst/>
                          <a:latin typeface="Arial" panose="020B0604020202020204" pitchFamily="34" charset="0"/>
                        </a:rPr>
                        <a:t>Provides an introduction to the application and directs users to the image upload page.</a:t>
                      </a:r>
                      <a:endParaRPr lang="en-US">
                        <a:effectLst/>
                      </a:endParaRPr>
                    </a:p>
                    <a:p>
                      <a:pPr fontAlgn="t"/>
                      <a:br>
                        <a:rPr lang="en-US">
                          <a:effectLst/>
                        </a:rPr>
                      </a:b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rtl="0" fontAlgn="t"/>
                      <a:r>
                        <a:rPr lang="en-US" sz="1100">
                          <a:effectLst/>
                          <a:latin typeface="Arial" panose="020B0604020202020204" pitchFamily="34" charset="0"/>
                        </a:rPr>
                        <a:t>Acts as the entry point for users, creating a welcoming and informative start to the diagnostic process.</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47937952"/>
                  </a:ext>
                </a:extLst>
              </a:tr>
              <a:tr h="833803">
                <a:tc>
                  <a:txBody>
                    <a:bodyPr/>
                    <a:lstStyle/>
                    <a:p>
                      <a:pPr rtl="0" fontAlgn="t"/>
                      <a:r>
                        <a:rPr lang="en-US" sz="1100">
                          <a:effectLst/>
                          <a:latin typeface="Arial" panose="020B0604020202020204" pitchFamily="34" charset="0"/>
                        </a:rPr>
                        <a:t>input.htm</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rtl="0" fontAlgn="t"/>
                      <a:r>
                        <a:rPr lang="en-US" sz="1100">
                          <a:effectLst/>
                          <a:latin typeface="Arial" panose="020B0604020202020204" pitchFamily="34" charset="0"/>
                        </a:rPr>
                        <a:t>A form that accepts image uploads, which are then saved in the samples/ directory.</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rtl="0" fontAlgn="t"/>
                      <a:r>
                        <a:rPr lang="en-US" sz="1100">
                          <a:effectLst/>
                          <a:latin typeface="Arial" panose="020B0604020202020204" pitchFamily="34" charset="0"/>
                        </a:rPr>
                        <a:t>Collects user data for the diagnostic process and redirects to the output page after successful upload</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07846206"/>
                  </a:ext>
                </a:extLst>
              </a:tr>
              <a:tr h="1013117">
                <a:tc>
                  <a:txBody>
                    <a:bodyPr/>
                    <a:lstStyle/>
                    <a:p>
                      <a:pPr rtl="0" fontAlgn="t"/>
                      <a:r>
                        <a:rPr lang="en-US" sz="1100">
                          <a:effectLst/>
                          <a:latin typeface="Arial" panose="020B0604020202020204" pitchFamily="34" charset="0"/>
                        </a:rPr>
                        <a:t>output.html</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rtl="0" fontAlgn="t"/>
                      <a:r>
                        <a:rPr lang="en-US" sz="1100">
                          <a:effectLst/>
                          <a:latin typeface="Arial" panose="020B0604020202020204" pitchFamily="34" charset="0"/>
                        </a:rPr>
                        <a:t>Displays the model’s predictions, including probabilities of cataracts, glaucoma, and DR classification.</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rtl="0" fontAlgn="t"/>
                      <a:r>
                        <a:rPr lang="en-US" sz="1100">
                          <a:effectLst/>
                          <a:latin typeface="Arial" panose="020B0604020202020204" pitchFamily="34" charset="0"/>
                        </a:rPr>
                        <a:t>Provides feedback to the user on the model’s assessment, summarizing the diagnostic results.</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81705805"/>
                  </a:ext>
                </a:extLst>
              </a:tr>
              <a:tr h="1013117">
                <a:tc>
                  <a:txBody>
                    <a:bodyPr/>
                    <a:lstStyle/>
                    <a:p>
                      <a:pPr rtl="0" fontAlgn="t"/>
                      <a:r>
                        <a:rPr lang="en-US" sz="1100">
                          <a:effectLst/>
                          <a:latin typeface="Arial" panose="020B0604020202020204" pitchFamily="34" charset="0"/>
                        </a:rPr>
                        <a:t>gradcam.html</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rtl="0" fontAlgn="t"/>
                      <a:r>
                        <a:rPr lang="en-US" sz="1100">
                          <a:effectLst/>
                          <a:latin typeface="Arial" panose="020B0604020202020204" pitchFamily="34" charset="0"/>
                        </a:rPr>
                        <a:t>Shows Grad-CAM output, highlighting areas of the uploaded image that the model used for its classification</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rtl="0" fontAlgn="t"/>
                      <a:r>
                        <a:rPr lang="en-US" sz="1100">
                          <a:effectLst/>
                          <a:latin typeface="Arial" panose="020B0604020202020204" pitchFamily="34" charset="0"/>
                        </a:rPr>
                        <a:t>Offers transparency to users by visually explaining how the model made its diagnosis, which enhances interpretability</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13171717"/>
                  </a:ext>
                </a:extLst>
              </a:tr>
            </a:tbl>
          </a:graphicData>
        </a:graphic>
      </p:graphicFrame>
    </p:spTree>
    <p:extLst>
      <p:ext uri="{BB962C8B-B14F-4D97-AF65-F5344CB8AC3E}">
        <p14:creationId xmlns:p14="http://schemas.microsoft.com/office/powerpoint/2010/main" val="28712168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algn="ctr"/>
            <a:r>
              <a:rPr lang="en" b="1">
                <a:latin typeface="Georgia"/>
                <a:ea typeface="Georgia"/>
                <a:cs typeface="Georgia"/>
                <a:sym typeface="Georgia"/>
              </a:rPr>
              <a:t>BLOCK LEVEL REPRESENTATION – VERSION 1</a:t>
            </a:r>
            <a:endParaRPr/>
          </a:p>
        </p:txBody>
      </p:sp>
      <p:pic>
        <p:nvPicPr>
          <p:cNvPr id="2" name="Picture 1" descr="A diagram of a data set&#10;&#10;Description automatically generated">
            <a:extLst>
              <a:ext uri="{FF2B5EF4-FFF2-40B4-BE49-F238E27FC236}">
                <a16:creationId xmlns:a16="http://schemas.microsoft.com/office/drawing/2014/main" id="{A0AB47D5-3D87-A38F-228D-BE825D0480F7}"/>
              </a:ext>
            </a:extLst>
          </p:cNvPr>
          <p:cNvPicPr>
            <a:picLocks noChangeAspect="1"/>
          </p:cNvPicPr>
          <p:nvPr/>
        </p:nvPicPr>
        <p:blipFill>
          <a:blip r:embed="rId3"/>
          <a:stretch>
            <a:fillRect/>
          </a:stretch>
        </p:blipFill>
        <p:spPr>
          <a:xfrm>
            <a:off x="1210014" y="1118976"/>
            <a:ext cx="6768984" cy="3764536"/>
          </a:xfrm>
          <a:prstGeom prst="rect">
            <a:avLst/>
          </a:prstGeom>
        </p:spPr>
      </p:pic>
    </p:spTree>
    <p:extLst>
      <p:ext uri="{BB962C8B-B14F-4D97-AF65-F5344CB8AC3E}">
        <p14:creationId xmlns:p14="http://schemas.microsoft.com/office/powerpoint/2010/main" val="31006755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FF0E4-4B50-0989-0772-9F41D88C7164}"/>
              </a:ext>
            </a:extLst>
          </p:cNvPr>
          <p:cNvSpPr>
            <a:spLocks noGrp="1"/>
          </p:cNvSpPr>
          <p:nvPr>
            <p:ph type="title"/>
          </p:nvPr>
        </p:nvSpPr>
        <p:spPr/>
        <p:txBody>
          <a:bodyPr>
            <a:normAutofit fontScale="90000"/>
          </a:bodyPr>
          <a:lstStyle/>
          <a:p>
            <a:pPr algn="ctr"/>
            <a:r>
              <a:rPr lang="en-US">
                <a:latin typeface="Georgia"/>
              </a:rPr>
              <a:t>Models used</a:t>
            </a:r>
          </a:p>
          <a:p>
            <a:endParaRPr lang="en-US"/>
          </a:p>
        </p:txBody>
      </p:sp>
      <p:sp>
        <p:nvSpPr>
          <p:cNvPr id="3" name="Text Placeholder 2">
            <a:extLst>
              <a:ext uri="{FF2B5EF4-FFF2-40B4-BE49-F238E27FC236}">
                <a16:creationId xmlns:a16="http://schemas.microsoft.com/office/drawing/2014/main" id="{86A6D923-33D2-CCD0-5FA6-486BBEC9D184}"/>
              </a:ext>
            </a:extLst>
          </p:cNvPr>
          <p:cNvSpPr>
            <a:spLocks noGrp="1"/>
          </p:cNvSpPr>
          <p:nvPr>
            <p:ph type="body" idx="1"/>
          </p:nvPr>
        </p:nvSpPr>
        <p:spPr/>
        <p:txBody>
          <a:bodyPr>
            <a:normAutofit lnSpcReduction="10000"/>
          </a:bodyPr>
          <a:lstStyle/>
          <a:p>
            <a:r>
              <a:rPr lang="en-US">
                <a:solidFill>
                  <a:schemeClr val="tx1"/>
                </a:solidFill>
              </a:rPr>
              <a:t>Model Integration and Loading (integrated_model.py):</a:t>
            </a:r>
          </a:p>
          <a:p>
            <a:pPr marL="114300" indent="0">
              <a:lnSpc>
                <a:spcPct val="114999"/>
              </a:lnSpc>
              <a:buNone/>
            </a:pPr>
            <a:r>
              <a:rPr lang="en-US">
                <a:solidFill>
                  <a:schemeClr val="tx1"/>
                </a:solidFill>
              </a:rPr>
              <a:t>The file defines and loads a pre-trained model architecture specifically designed for multi-task learning. The model’s weights are loaded from an h5 file, ensuring it’s ready for inference when the server is running.</a:t>
            </a:r>
          </a:p>
          <a:p>
            <a:pPr>
              <a:lnSpc>
                <a:spcPct val="114999"/>
              </a:lnSpc>
            </a:pPr>
            <a:r>
              <a:rPr lang="en-US">
                <a:solidFill>
                  <a:schemeClr val="tx1"/>
                </a:solidFill>
              </a:rPr>
              <a:t>Image Prediction and Grad-CAM Generation (predict.py):</a:t>
            </a:r>
          </a:p>
          <a:p>
            <a:pPr lvl="1">
              <a:lnSpc>
                <a:spcPct val="114999"/>
              </a:lnSpc>
            </a:pPr>
            <a:r>
              <a:rPr lang="en-US">
                <a:solidFill>
                  <a:schemeClr val="tx1"/>
                </a:solidFill>
              </a:rPr>
              <a:t>Image Preprocessing and Prediction: </a:t>
            </a:r>
            <a:r>
              <a:rPr lang="en-US" err="1">
                <a:solidFill>
                  <a:schemeClr val="tx1"/>
                </a:solidFill>
              </a:rPr>
              <a:t>process_image</a:t>
            </a:r>
            <a:r>
              <a:rPr lang="en-US">
                <a:solidFill>
                  <a:schemeClr val="tx1"/>
                </a:solidFill>
              </a:rPr>
              <a:t>() handles the image processing. It resizes, scales, and normalizes the image, passing it through the model to obtain probabilities for cataracts and glaucoma and a classification for diabetic retinopathy.</a:t>
            </a:r>
          </a:p>
          <a:p>
            <a:pPr lvl="1">
              <a:lnSpc>
                <a:spcPct val="114999"/>
              </a:lnSpc>
            </a:pPr>
            <a:r>
              <a:rPr lang="en-US">
                <a:solidFill>
                  <a:schemeClr val="tx1"/>
                </a:solidFill>
              </a:rPr>
              <a:t>Grad-CAM Visualization: </a:t>
            </a:r>
            <a:r>
              <a:rPr lang="en-US" err="1">
                <a:solidFill>
                  <a:schemeClr val="tx1"/>
                </a:solidFill>
              </a:rPr>
              <a:t>generate_gradcam</a:t>
            </a:r>
            <a:r>
              <a:rPr lang="en-US">
                <a:solidFill>
                  <a:schemeClr val="tx1"/>
                </a:solidFill>
              </a:rPr>
              <a:t>() creates a Grad-CAM image by computing gradients concerning the target class. Using OpenCV, the Grad-CAM heatmap is overlaid on the original image to produce a final visualization, saved in the uploads/ directory for display on the Grad-CAM page.</a:t>
            </a:r>
          </a:p>
          <a:p>
            <a:pPr>
              <a:lnSpc>
                <a:spcPct val="114999"/>
              </a:lnSpc>
            </a:pPr>
            <a:endParaRPr lang="en-US">
              <a:solidFill>
                <a:schemeClr val="tx1"/>
              </a:solidFill>
            </a:endParaRPr>
          </a:p>
          <a:p>
            <a:pPr>
              <a:lnSpc>
                <a:spcPct val="114999"/>
              </a:lnSpc>
            </a:pPr>
            <a:endParaRPr lang="en-US">
              <a:solidFill>
                <a:schemeClr val="tx1"/>
              </a:solidFill>
            </a:endParaRPr>
          </a:p>
        </p:txBody>
      </p:sp>
    </p:spTree>
    <p:extLst>
      <p:ext uri="{BB962C8B-B14F-4D97-AF65-F5344CB8AC3E}">
        <p14:creationId xmlns:p14="http://schemas.microsoft.com/office/powerpoint/2010/main" val="968647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algn="ctr"/>
            <a:r>
              <a:rPr lang="en" b="1">
                <a:latin typeface="Georgia"/>
                <a:ea typeface="Georgia"/>
                <a:cs typeface="Georgia"/>
                <a:sym typeface="Georgia"/>
              </a:rPr>
              <a:t>BLOCK LEVEL REPRESENTATION – VERSION 2</a:t>
            </a:r>
            <a:endParaRPr/>
          </a:p>
        </p:txBody>
      </p:sp>
      <p:pic>
        <p:nvPicPr>
          <p:cNvPr id="3" name="Picture 2" descr="A diagram of a model&#10;&#10;Description automatically generated">
            <a:extLst>
              <a:ext uri="{FF2B5EF4-FFF2-40B4-BE49-F238E27FC236}">
                <a16:creationId xmlns:a16="http://schemas.microsoft.com/office/drawing/2014/main" id="{AA99DDD3-099F-DB21-B567-AE0409DEBD49}"/>
              </a:ext>
            </a:extLst>
          </p:cNvPr>
          <p:cNvPicPr>
            <a:picLocks noChangeAspect="1"/>
          </p:cNvPicPr>
          <p:nvPr/>
        </p:nvPicPr>
        <p:blipFill>
          <a:blip r:embed="rId3"/>
          <a:stretch>
            <a:fillRect/>
          </a:stretch>
        </p:blipFill>
        <p:spPr>
          <a:xfrm>
            <a:off x="1117712" y="1156788"/>
            <a:ext cx="6913633" cy="3664412"/>
          </a:xfrm>
          <a:prstGeom prst="rect">
            <a:avLst/>
          </a:prstGeom>
        </p:spPr>
      </p:pic>
    </p:spTree>
    <p:extLst>
      <p:ext uri="{BB962C8B-B14F-4D97-AF65-F5344CB8AC3E}">
        <p14:creationId xmlns:p14="http://schemas.microsoft.com/office/powerpoint/2010/main" val="5498408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algn="ctr"/>
            <a:r>
              <a:rPr lang="en" b="1">
                <a:latin typeface="Georgia"/>
                <a:ea typeface="Georgia"/>
                <a:cs typeface="Georgia"/>
                <a:sym typeface="Georgia"/>
              </a:rPr>
              <a:t>BLOCK LEVEL REPRESENTATION – VERSION 3</a:t>
            </a:r>
            <a:endParaRPr/>
          </a:p>
        </p:txBody>
      </p:sp>
      <p:pic>
        <p:nvPicPr>
          <p:cNvPr id="3" name="Picture 2" descr="A diagram of a patient&amp;#39;s health&#10;&#10;Description automatically generated">
            <a:extLst>
              <a:ext uri="{FF2B5EF4-FFF2-40B4-BE49-F238E27FC236}">
                <a16:creationId xmlns:a16="http://schemas.microsoft.com/office/drawing/2014/main" id="{40C05969-37C6-7D2A-C6CB-F7B530EA4085}"/>
              </a:ext>
            </a:extLst>
          </p:cNvPr>
          <p:cNvPicPr>
            <a:picLocks noChangeAspect="1"/>
          </p:cNvPicPr>
          <p:nvPr/>
        </p:nvPicPr>
        <p:blipFill>
          <a:blip r:embed="rId3"/>
          <a:stretch>
            <a:fillRect/>
          </a:stretch>
        </p:blipFill>
        <p:spPr>
          <a:xfrm>
            <a:off x="126438" y="1134770"/>
            <a:ext cx="8896181" cy="2863794"/>
          </a:xfrm>
          <a:prstGeom prst="rect">
            <a:avLst/>
          </a:prstGeom>
        </p:spPr>
      </p:pic>
    </p:spTree>
    <p:extLst>
      <p:ext uri="{BB962C8B-B14F-4D97-AF65-F5344CB8AC3E}">
        <p14:creationId xmlns:p14="http://schemas.microsoft.com/office/powerpoint/2010/main" val="1974324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latin typeface="Georgia"/>
                <a:ea typeface="Georgia"/>
                <a:cs typeface="Georgia"/>
                <a:sym typeface="Georgia"/>
              </a:rPr>
              <a:t>DATA REQUIRED</a:t>
            </a:r>
            <a:endParaRPr b="1">
              <a:latin typeface="Georgia"/>
              <a:ea typeface="Georgia"/>
              <a:cs typeface="Georgia"/>
              <a:sym typeface="Georgia"/>
            </a:endParaRPr>
          </a:p>
        </p:txBody>
      </p:sp>
      <p:sp>
        <p:nvSpPr>
          <p:cNvPr id="74" name="Google Shape;74;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25437" algn="l" rtl="0">
              <a:lnSpc>
                <a:spcPct val="105000"/>
              </a:lnSpc>
              <a:spcBef>
                <a:spcPts val="0"/>
              </a:spcBef>
              <a:spcAft>
                <a:spcPts val="0"/>
              </a:spcAft>
              <a:buClr>
                <a:schemeClr val="dk1"/>
              </a:buClr>
              <a:buSzPts val="1525"/>
              <a:buFont typeface="Georgia"/>
              <a:buChar char="●"/>
            </a:pPr>
            <a:r>
              <a:rPr lang="en" sz="1500">
                <a:solidFill>
                  <a:schemeClr val="dk1"/>
                </a:solidFill>
                <a:latin typeface="Georgia"/>
                <a:ea typeface="Georgia"/>
                <a:cs typeface="Georgia"/>
                <a:sym typeface="Georgia"/>
              </a:rPr>
              <a:t>Four datasets are being used in this project. </a:t>
            </a:r>
            <a:endParaRPr sz="1500">
              <a:solidFill>
                <a:schemeClr val="dk1"/>
              </a:solidFill>
              <a:latin typeface="Georgia"/>
              <a:ea typeface="Georgia"/>
              <a:cs typeface="Georgia"/>
              <a:sym typeface="Georgia"/>
            </a:endParaRPr>
          </a:p>
          <a:p>
            <a:pPr marL="457200" lvl="0" indent="-325437" algn="l" rtl="0">
              <a:lnSpc>
                <a:spcPct val="105000"/>
              </a:lnSpc>
              <a:spcBef>
                <a:spcPts val="0"/>
              </a:spcBef>
              <a:spcAft>
                <a:spcPts val="0"/>
              </a:spcAft>
              <a:buClr>
                <a:schemeClr val="dk1"/>
              </a:buClr>
              <a:buSzPts val="1525"/>
              <a:buFont typeface="Georgia"/>
              <a:buChar char="●"/>
            </a:pPr>
            <a:r>
              <a:rPr lang="en" sz="1500">
                <a:solidFill>
                  <a:schemeClr val="dk1"/>
                </a:solidFill>
                <a:latin typeface="Georgia"/>
                <a:ea typeface="Georgia"/>
                <a:cs typeface="Georgia"/>
                <a:sym typeface="Georgia"/>
              </a:rPr>
              <a:t>The first classifier model that classifies images into different categories of eye ailments makes use of the </a:t>
            </a:r>
            <a:r>
              <a:rPr lang="en" sz="1500" b="1">
                <a:solidFill>
                  <a:schemeClr val="dk1"/>
                </a:solidFill>
                <a:latin typeface="Georgia"/>
                <a:ea typeface="Georgia"/>
                <a:cs typeface="Georgia"/>
                <a:sym typeface="Georgia"/>
              </a:rPr>
              <a:t>Ocular Disease Recognition dataset</a:t>
            </a:r>
            <a:r>
              <a:rPr lang="en" sz="1500">
                <a:solidFill>
                  <a:schemeClr val="dk1"/>
                </a:solidFill>
                <a:latin typeface="Georgia"/>
                <a:ea typeface="Georgia"/>
                <a:cs typeface="Georgia"/>
                <a:sym typeface="Georgia"/>
              </a:rPr>
              <a:t>. It allows us to classify the image as normal or the presence of a disease such as DR, Cataract, Glaucoma, or other ocular conditions. </a:t>
            </a:r>
            <a:endParaRPr sz="1500">
              <a:solidFill>
                <a:schemeClr val="dk1"/>
              </a:solidFill>
              <a:latin typeface="Georgia"/>
              <a:ea typeface="Georgia"/>
              <a:cs typeface="Georgia"/>
              <a:sym typeface="Georgia"/>
            </a:endParaRPr>
          </a:p>
          <a:p>
            <a:pPr marL="457200" lvl="0" indent="-325437" algn="l" rtl="0">
              <a:lnSpc>
                <a:spcPct val="105000"/>
              </a:lnSpc>
              <a:spcBef>
                <a:spcPts val="0"/>
              </a:spcBef>
              <a:spcAft>
                <a:spcPts val="0"/>
              </a:spcAft>
              <a:buClr>
                <a:schemeClr val="dk1"/>
              </a:buClr>
              <a:buSzPts val="1525"/>
              <a:buFont typeface="Georgia"/>
              <a:buChar char="●"/>
            </a:pPr>
            <a:r>
              <a:rPr lang="en" sz="1500">
                <a:solidFill>
                  <a:schemeClr val="dk1"/>
                </a:solidFill>
                <a:latin typeface="Georgia"/>
                <a:ea typeface="Georgia"/>
                <a:cs typeface="Georgia"/>
                <a:sym typeface="Georgia"/>
              </a:rPr>
              <a:t>The second dataset being used is the </a:t>
            </a:r>
            <a:r>
              <a:rPr lang="en" sz="1500" b="1">
                <a:solidFill>
                  <a:schemeClr val="dk1"/>
                </a:solidFill>
                <a:latin typeface="Georgia"/>
                <a:ea typeface="Georgia"/>
                <a:cs typeface="Georgia"/>
                <a:sym typeface="Georgia"/>
              </a:rPr>
              <a:t>Diabetic retinopathy dataset</a:t>
            </a:r>
            <a:r>
              <a:rPr lang="en" sz="1500">
                <a:solidFill>
                  <a:schemeClr val="dk1"/>
                </a:solidFill>
                <a:latin typeface="Georgia"/>
                <a:ea typeface="Georgia"/>
                <a:cs typeface="Georgia"/>
                <a:sym typeface="Georgia"/>
              </a:rPr>
              <a:t> which allows the model to classify images into no DR, mild DR, moderate DR, severe DR, and proliferative DR. </a:t>
            </a:r>
            <a:endParaRPr sz="1500">
              <a:solidFill>
                <a:schemeClr val="dk1"/>
              </a:solidFill>
              <a:latin typeface="Georgia"/>
              <a:ea typeface="Georgia"/>
              <a:cs typeface="Georgia"/>
              <a:sym typeface="Georgia"/>
            </a:endParaRPr>
          </a:p>
          <a:p>
            <a:pPr marL="457200" lvl="0" indent="-325437" algn="l" rtl="0">
              <a:lnSpc>
                <a:spcPct val="105000"/>
              </a:lnSpc>
              <a:spcBef>
                <a:spcPts val="0"/>
              </a:spcBef>
              <a:spcAft>
                <a:spcPts val="0"/>
              </a:spcAft>
              <a:buClr>
                <a:schemeClr val="dk1"/>
              </a:buClr>
              <a:buSzPts val="1525"/>
              <a:buFont typeface="Georgia"/>
              <a:buChar char="●"/>
            </a:pPr>
            <a:r>
              <a:rPr lang="en" sz="1500">
                <a:solidFill>
                  <a:schemeClr val="dk1"/>
                </a:solidFill>
                <a:latin typeface="Georgia"/>
                <a:ea typeface="Georgia"/>
                <a:cs typeface="Georgia"/>
                <a:sym typeface="Georgia"/>
              </a:rPr>
              <a:t>The third dataset in use is the </a:t>
            </a:r>
            <a:r>
              <a:rPr lang="en" sz="1500" b="1">
                <a:solidFill>
                  <a:schemeClr val="dk1"/>
                </a:solidFill>
                <a:latin typeface="Georgia"/>
                <a:ea typeface="Georgia"/>
                <a:cs typeface="Georgia"/>
                <a:sym typeface="Georgia"/>
              </a:rPr>
              <a:t>Glaucoma Detection Dataset</a:t>
            </a:r>
            <a:r>
              <a:rPr lang="en" sz="1500">
                <a:solidFill>
                  <a:schemeClr val="dk1"/>
                </a:solidFill>
                <a:latin typeface="Georgia"/>
                <a:ea typeface="Georgia"/>
                <a:cs typeface="Georgia"/>
                <a:sym typeface="Georgia"/>
              </a:rPr>
              <a:t> which allows the model to classify images into no glaucoma and glaucoma detected. </a:t>
            </a:r>
            <a:endParaRPr sz="1500">
              <a:solidFill>
                <a:schemeClr val="dk1"/>
              </a:solidFill>
              <a:latin typeface="Georgia"/>
              <a:ea typeface="Georgia"/>
              <a:cs typeface="Georgia"/>
              <a:sym typeface="Georgia"/>
            </a:endParaRPr>
          </a:p>
          <a:p>
            <a:pPr marL="457200" lvl="0" indent="-325437" algn="l" rtl="0">
              <a:lnSpc>
                <a:spcPct val="105000"/>
              </a:lnSpc>
              <a:spcBef>
                <a:spcPts val="0"/>
              </a:spcBef>
              <a:spcAft>
                <a:spcPts val="0"/>
              </a:spcAft>
              <a:buClr>
                <a:schemeClr val="dk1"/>
              </a:buClr>
              <a:buSzPts val="1525"/>
              <a:buFont typeface="Georgia"/>
              <a:buChar char="●"/>
            </a:pPr>
            <a:r>
              <a:rPr lang="en" sz="1500">
                <a:solidFill>
                  <a:schemeClr val="dk1"/>
                </a:solidFill>
                <a:latin typeface="Georgia"/>
                <a:ea typeface="Georgia"/>
                <a:cs typeface="Georgia"/>
                <a:sym typeface="Georgia"/>
              </a:rPr>
              <a:t>The fourth dataset in use is the </a:t>
            </a:r>
            <a:r>
              <a:rPr lang="en" sz="1500" b="1">
                <a:solidFill>
                  <a:schemeClr val="dk1"/>
                </a:solidFill>
                <a:latin typeface="Georgia"/>
                <a:ea typeface="Georgia"/>
                <a:cs typeface="Georgia"/>
                <a:sym typeface="Georgia"/>
              </a:rPr>
              <a:t>Cataract dataset</a:t>
            </a:r>
            <a:r>
              <a:rPr lang="en" sz="1500">
                <a:solidFill>
                  <a:schemeClr val="dk1"/>
                </a:solidFill>
                <a:latin typeface="Georgia"/>
                <a:ea typeface="Georgia"/>
                <a:cs typeface="Georgia"/>
                <a:sym typeface="Georgia"/>
              </a:rPr>
              <a:t> which allows the model to classify images into no cataract and cataract detected</a:t>
            </a:r>
            <a:endParaRPr sz="1500">
              <a:solidFill>
                <a:schemeClr val="dk1"/>
              </a:solidFill>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Clr>
                <a:schemeClr val="dk1"/>
              </a:buClr>
              <a:buSzPct val="39285"/>
              <a:buFont typeface="Arial"/>
              <a:buNone/>
            </a:pPr>
            <a:r>
              <a:rPr lang="en" b="1">
                <a:latin typeface="Georgia"/>
                <a:ea typeface="Georgia"/>
                <a:cs typeface="Georgia"/>
                <a:sym typeface="Georgia"/>
              </a:rPr>
              <a:t>DATA REQUIRED</a:t>
            </a:r>
            <a:endParaRPr b="1">
              <a:latin typeface="Georgia"/>
              <a:ea typeface="Georgia"/>
              <a:cs typeface="Georgia"/>
              <a:sym typeface="Georgia"/>
            </a:endParaRPr>
          </a:p>
          <a:p>
            <a:pPr marL="0" lvl="0" indent="0" algn="ctr" rtl="0">
              <a:spcBef>
                <a:spcPts val="0"/>
              </a:spcBef>
              <a:spcAft>
                <a:spcPts val="0"/>
              </a:spcAft>
              <a:buNone/>
            </a:pPr>
            <a:endParaRPr b="1">
              <a:latin typeface="Georgia"/>
              <a:ea typeface="Georgia"/>
              <a:cs typeface="Georgia"/>
              <a:sym typeface="Georgia"/>
            </a:endParaRPr>
          </a:p>
        </p:txBody>
      </p:sp>
      <p:sp>
        <p:nvSpPr>
          <p:cNvPr id="80" name="Google Shape;80;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133350" lvl="0" indent="0" algn="l" rtl="0">
              <a:lnSpc>
                <a:spcPct val="95000"/>
              </a:lnSpc>
              <a:spcBef>
                <a:spcPts val="0"/>
              </a:spcBef>
              <a:spcAft>
                <a:spcPts val="0"/>
              </a:spcAft>
              <a:buClr>
                <a:srgbClr val="000000"/>
              </a:buClr>
              <a:buSzPts val="1500"/>
              <a:buNone/>
            </a:pPr>
            <a:r>
              <a:rPr lang="en" sz="1500" b="1">
                <a:solidFill>
                  <a:schemeClr val="dk1"/>
                </a:solidFill>
                <a:latin typeface="Georgia"/>
                <a:ea typeface="Georgia"/>
                <a:cs typeface="Georgia"/>
                <a:sym typeface="Georgia"/>
              </a:rPr>
              <a:t>1. Ocular Disease Recognition Classifier dataset :</a:t>
            </a:r>
            <a:endParaRPr sz="1500" b="1">
              <a:solidFill>
                <a:schemeClr val="dk1"/>
              </a:solidFill>
              <a:latin typeface="Georgia"/>
              <a:ea typeface="Georgia"/>
              <a:cs typeface="Georgia"/>
              <a:sym typeface="Georgia"/>
            </a:endParaRPr>
          </a:p>
          <a:p>
            <a:pPr marL="457200" lvl="0" indent="0" algn="l" rtl="0">
              <a:lnSpc>
                <a:spcPct val="95000"/>
              </a:lnSpc>
              <a:spcBef>
                <a:spcPts val="1200"/>
              </a:spcBef>
              <a:spcAft>
                <a:spcPts val="0"/>
              </a:spcAft>
              <a:buSzPts val="688"/>
              <a:buNone/>
            </a:pPr>
            <a:r>
              <a:rPr lang="en" sz="1500">
                <a:solidFill>
                  <a:schemeClr val="dk1"/>
                </a:solidFill>
                <a:latin typeface="Georgia"/>
                <a:ea typeface="Georgia"/>
                <a:cs typeface="Georgia"/>
                <a:sym typeface="Georgia"/>
              </a:rPr>
              <a:t>The dataset includes a csv file and image set. The csv file consists of the ID, left-fundus and right-fundus, age, gender, diagnosis, left-diagnostic keywords and right-diagnostic keywords as columns. The dataset consists of 5000 patients, with left eye and right eye images. The ODIR-5k dataset has eight output labels for classifying ocular diseases. These labels are:</a:t>
            </a:r>
            <a:endParaRPr sz="1500">
              <a:solidFill>
                <a:schemeClr val="dk1"/>
              </a:solidFill>
              <a:latin typeface="Georgia"/>
              <a:ea typeface="Georgia"/>
              <a:cs typeface="Georgia"/>
              <a:sym typeface="Georgia"/>
            </a:endParaRPr>
          </a:p>
          <a:p>
            <a:pPr marL="1371600" lvl="0" indent="-323850" algn="l" rtl="0">
              <a:lnSpc>
                <a:spcPct val="95000"/>
              </a:lnSpc>
              <a:spcBef>
                <a:spcPts val="120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Normal (N) - 4490</a:t>
            </a:r>
            <a:endParaRPr sz="1500">
              <a:solidFill>
                <a:schemeClr val="dk1"/>
              </a:solidFill>
              <a:latin typeface="Georgia"/>
              <a:ea typeface="Georgia"/>
              <a:cs typeface="Georgia"/>
              <a:sym typeface="Georgia"/>
            </a:endParaRPr>
          </a:p>
          <a:p>
            <a:pPr marL="1371600" lvl="0" indent="-323850" algn="l" rtl="0">
              <a:lnSpc>
                <a:spcPct val="95000"/>
              </a:lnSpc>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Diabetic Retinopathy (D) - 2520</a:t>
            </a:r>
            <a:endParaRPr sz="1500">
              <a:solidFill>
                <a:schemeClr val="dk1"/>
              </a:solidFill>
              <a:latin typeface="Georgia"/>
              <a:ea typeface="Georgia"/>
              <a:cs typeface="Georgia"/>
              <a:sym typeface="Georgia"/>
            </a:endParaRPr>
          </a:p>
          <a:p>
            <a:pPr marL="1371600" lvl="0" indent="-323850" algn="l" rtl="0">
              <a:lnSpc>
                <a:spcPct val="95000"/>
              </a:lnSpc>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Glaucoma (G) - 1110</a:t>
            </a:r>
            <a:endParaRPr sz="1500">
              <a:solidFill>
                <a:schemeClr val="dk1"/>
              </a:solidFill>
              <a:latin typeface="Georgia"/>
              <a:ea typeface="Georgia"/>
              <a:cs typeface="Georgia"/>
              <a:sym typeface="Georgia"/>
            </a:endParaRPr>
          </a:p>
          <a:p>
            <a:pPr marL="1371600" lvl="0" indent="-323850" algn="l" rtl="0">
              <a:lnSpc>
                <a:spcPct val="95000"/>
              </a:lnSpc>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Cataract (C) - 460</a:t>
            </a:r>
            <a:endParaRPr sz="1500">
              <a:solidFill>
                <a:schemeClr val="dk1"/>
              </a:solidFill>
              <a:latin typeface="Georgia"/>
              <a:ea typeface="Georgia"/>
              <a:cs typeface="Georgia"/>
              <a:sym typeface="Georgia"/>
            </a:endParaRPr>
          </a:p>
          <a:p>
            <a:pPr marL="1371600" lvl="0" indent="-323850" algn="l" rtl="0">
              <a:lnSpc>
                <a:spcPct val="95000"/>
              </a:lnSpc>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Age-related Macular Degeneration (A) - 440</a:t>
            </a:r>
            <a:endParaRPr sz="1500">
              <a:solidFill>
                <a:schemeClr val="dk1"/>
              </a:solidFill>
              <a:latin typeface="Georgia"/>
              <a:ea typeface="Georgia"/>
              <a:cs typeface="Georgia"/>
              <a:sym typeface="Georgia"/>
            </a:endParaRPr>
          </a:p>
          <a:p>
            <a:pPr marL="1371600" lvl="0" indent="-323850" algn="l" rtl="0">
              <a:lnSpc>
                <a:spcPct val="95000"/>
              </a:lnSpc>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Hypertension (H) - 420</a:t>
            </a:r>
            <a:endParaRPr sz="1500">
              <a:solidFill>
                <a:schemeClr val="dk1"/>
              </a:solidFill>
              <a:latin typeface="Georgia"/>
              <a:ea typeface="Georgia"/>
              <a:cs typeface="Georgia"/>
              <a:sym typeface="Georgia"/>
            </a:endParaRPr>
          </a:p>
          <a:p>
            <a:pPr marL="1371600" lvl="0" indent="-323850" algn="l" rtl="0">
              <a:lnSpc>
                <a:spcPct val="95000"/>
              </a:lnSpc>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Myopia (M) - 360</a:t>
            </a:r>
            <a:endParaRPr sz="1500">
              <a:solidFill>
                <a:schemeClr val="dk1"/>
              </a:solidFill>
              <a:latin typeface="Georgia"/>
              <a:ea typeface="Georgia"/>
              <a:cs typeface="Georgia"/>
              <a:sym typeface="Georgia"/>
            </a:endParaRPr>
          </a:p>
          <a:p>
            <a:pPr marL="1371600" lvl="0" indent="-323850" algn="l" rtl="0">
              <a:lnSpc>
                <a:spcPct val="95000"/>
              </a:lnSpc>
              <a:spcBef>
                <a:spcPts val="0"/>
              </a:spcBef>
              <a:spcAft>
                <a:spcPts val="0"/>
              </a:spcAft>
              <a:buClr>
                <a:schemeClr val="dk1"/>
              </a:buClr>
              <a:buSzPts val="1500"/>
              <a:buFont typeface="Georgia"/>
              <a:buAutoNum type="arabicPeriod"/>
            </a:pPr>
            <a:r>
              <a:rPr lang="en" sz="1500">
                <a:solidFill>
                  <a:schemeClr val="dk1"/>
                </a:solidFill>
                <a:latin typeface="Georgia"/>
                <a:ea typeface="Georgia"/>
                <a:cs typeface="Georgia"/>
                <a:sym typeface="Georgia"/>
              </a:rPr>
              <a:t>Other Diseases (O) - 200</a:t>
            </a:r>
            <a:endParaRPr sz="1500">
              <a:solidFill>
                <a:schemeClr val="dk1"/>
              </a:solidFill>
              <a:latin typeface="Georgia"/>
              <a:ea typeface="Georgia"/>
              <a:cs typeface="Georgia"/>
              <a:sym typeface="Georgia"/>
            </a:endParaRPr>
          </a:p>
          <a:p>
            <a:pPr marL="457200" lvl="0" indent="0" algn="l" rtl="0">
              <a:lnSpc>
                <a:spcPct val="95000"/>
              </a:lnSpc>
              <a:spcBef>
                <a:spcPts val="1200"/>
              </a:spcBef>
              <a:spcAft>
                <a:spcPts val="0"/>
              </a:spcAft>
              <a:buSzPts val="688"/>
              <a:buNone/>
            </a:pPr>
            <a:endParaRPr sz="1500">
              <a:solidFill>
                <a:schemeClr val="dk1"/>
              </a:solidFill>
              <a:latin typeface="Georgia"/>
              <a:ea typeface="Georgia"/>
              <a:cs typeface="Georgia"/>
              <a:sym typeface="Georgia"/>
            </a:endParaRPr>
          </a:p>
          <a:p>
            <a:pPr marL="457200" lvl="0" indent="0" algn="l" rtl="0">
              <a:lnSpc>
                <a:spcPct val="95000"/>
              </a:lnSpc>
              <a:spcBef>
                <a:spcPts val="1200"/>
              </a:spcBef>
              <a:spcAft>
                <a:spcPts val="1200"/>
              </a:spcAft>
              <a:buSzPts val="688"/>
              <a:buNone/>
            </a:pPr>
            <a:endParaRPr sz="1500">
              <a:solidFill>
                <a:schemeClr val="dk1"/>
              </a:solidFill>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ollage of images of the eye&#10;&#10;Description automatically generated">
            <a:extLst>
              <a:ext uri="{FF2B5EF4-FFF2-40B4-BE49-F238E27FC236}">
                <a16:creationId xmlns:a16="http://schemas.microsoft.com/office/drawing/2014/main" id="{E80A4EFA-2E1E-DE74-4E1A-B38DD28E577A}"/>
              </a:ext>
            </a:extLst>
          </p:cNvPr>
          <p:cNvPicPr>
            <a:picLocks noChangeAspect="1"/>
          </p:cNvPicPr>
          <p:nvPr/>
        </p:nvPicPr>
        <p:blipFill>
          <a:blip r:embed="rId2"/>
          <a:stretch>
            <a:fillRect/>
          </a:stretch>
        </p:blipFill>
        <p:spPr>
          <a:xfrm>
            <a:off x="2005012" y="157162"/>
            <a:ext cx="5133975" cy="4829175"/>
          </a:xfrm>
          <a:prstGeom prst="rect">
            <a:avLst/>
          </a:prstGeom>
        </p:spPr>
      </p:pic>
      <p:sp>
        <p:nvSpPr>
          <p:cNvPr id="3" name="Google Shape;98;p20">
            <a:extLst>
              <a:ext uri="{FF2B5EF4-FFF2-40B4-BE49-F238E27FC236}">
                <a16:creationId xmlns:a16="http://schemas.microsoft.com/office/drawing/2014/main" id="{8D36928E-102B-A5AB-A345-3F1A9A49BE50}"/>
              </a:ext>
            </a:extLst>
          </p:cNvPr>
          <p:cNvSpPr txBox="1">
            <a:spLocks/>
          </p:cNvSpPr>
          <p:nvPr/>
        </p:nvSpPr>
        <p:spPr>
          <a:xfrm>
            <a:off x="311700" y="65818"/>
            <a:ext cx="8520600" cy="3416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5000"/>
              </a:lnSpc>
            </a:pPr>
            <a:r>
              <a:rPr lang="en-US" sz="1500" b="1">
                <a:solidFill>
                  <a:schemeClr val="dk1"/>
                </a:solidFill>
                <a:latin typeface="Georgia"/>
                <a:ea typeface="Georgia"/>
                <a:cs typeface="Georgia"/>
                <a:sym typeface="Georgia"/>
              </a:rPr>
              <a:t>ODIR-5K images</a:t>
            </a:r>
            <a:endParaRPr lang="en-US" sz="1500">
              <a:solidFill>
                <a:schemeClr val="dk1"/>
              </a:solidFill>
              <a:latin typeface="Georgia"/>
              <a:ea typeface="Georgia"/>
              <a:cs typeface="Georgia"/>
              <a:sym typeface="Georgia"/>
            </a:endParaRPr>
          </a:p>
        </p:txBody>
      </p:sp>
    </p:spTree>
    <p:extLst>
      <p:ext uri="{BB962C8B-B14F-4D97-AF65-F5344CB8AC3E}">
        <p14:creationId xmlns:p14="http://schemas.microsoft.com/office/powerpoint/2010/main" val="223586450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2714</Words>
  <Application>Microsoft Macintosh PowerPoint</Application>
  <PresentationFormat>On-screen Show (16:9)</PresentationFormat>
  <Paragraphs>270</Paragraphs>
  <Slides>40</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Courier New</vt:lpstr>
      <vt:lpstr>Georgia</vt:lpstr>
      <vt:lpstr>Times New Roman</vt:lpstr>
      <vt:lpstr>Simple Light</vt:lpstr>
      <vt:lpstr>Retinanet</vt:lpstr>
      <vt:lpstr>PROJECT OBJECTIVES AND SCOPE</vt:lpstr>
      <vt:lpstr>DIFFERENT ARCHITECTURES AND APPROACHES IN THE PROJECT</vt:lpstr>
      <vt:lpstr>BLOCK LEVEL REPRESENTATION – VERSION 1</vt:lpstr>
      <vt:lpstr>BLOCK LEVEL REPRESENTATION – VERSION 2</vt:lpstr>
      <vt:lpstr>BLOCK LEVEL REPRESENTATION – VERSION 3</vt:lpstr>
      <vt:lpstr>DATA REQUIRED</vt:lpstr>
      <vt:lpstr>DATA REQUIRED </vt:lpstr>
      <vt:lpstr>PowerPoint Presentation</vt:lpstr>
      <vt:lpstr>PowerPoint Presentation</vt:lpstr>
      <vt:lpstr>DATA REQUIRED </vt:lpstr>
      <vt:lpstr>PowerPoint Presentation</vt:lpstr>
      <vt:lpstr>PowerPoint Presentation</vt:lpstr>
      <vt:lpstr>DATA REQUIRED </vt:lpstr>
      <vt:lpstr>Diabetes Retinopathy Sample images</vt:lpstr>
      <vt:lpstr>Class Distribution</vt:lpstr>
      <vt:lpstr>DATA REQUIRED </vt:lpstr>
      <vt:lpstr>PowerPoint Presentation</vt:lpstr>
      <vt:lpstr>PowerPoint Presentation</vt:lpstr>
      <vt:lpstr>TECHNICAL APPROACH</vt:lpstr>
      <vt:lpstr>TECHNICAL APPROACH Version - 1</vt:lpstr>
      <vt:lpstr>TECHNICAL APPROACH Version - 1</vt:lpstr>
      <vt:lpstr>TECHNICAL APPROACH Version - 2</vt:lpstr>
      <vt:lpstr>TECHNICAL APPROACH Version - 2</vt:lpstr>
      <vt:lpstr>TECHNICAL APPROACH Version - 2</vt:lpstr>
      <vt:lpstr>TECHNICAL APPROACH Version - 2</vt:lpstr>
      <vt:lpstr>TECHNICAL APPROACH Version - 2</vt:lpstr>
      <vt:lpstr>TECHNICAL APPROACH Version - 2</vt:lpstr>
      <vt:lpstr>TECHNICAL APPROACH Version - 2</vt:lpstr>
      <vt:lpstr>TECHNICAL APPROACH Version - 2</vt:lpstr>
      <vt:lpstr>TECHNICAL APPROACH Version - 3</vt:lpstr>
      <vt:lpstr>ARCHITECTURE</vt:lpstr>
      <vt:lpstr>PowerPoint Presentation</vt:lpstr>
      <vt:lpstr>Advantages of integrated model:</vt:lpstr>
      <vt:lpstr>Grad-CAM implementation </vt:lpstr>
      <vt:lpstr>PowerPoint Presentation</vt:lpstr>
      <vt:lpstr>FLASK IMPLEMENTATION</vt:lpstr>
      <vt:lpstr>File Structure and Purpose </vt:lpstr>
      <vt:lpstr>PowerPoint Presentation</vt:lpstr>
      <vt:lpstr>Models used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Sweta Pattnaik</cp:lastModifiedBy>
  <cp:revision>2</cp:revision>
  <dcterms:modified xsi:type="dcterms:W3CDTF">2024-10-31T14:40:51Z</dcterms:modified>
</cp:coreProperties>
</file>

<file path=docProps/thumbnail.jpeg>
</file>